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3"/>
  </p:notesMasterIdLst>
  <p:sldIdLst>
    <p:sldId id="325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26" r:id="rId17"/>
    <p:sldId id="327" r:id="rId18"/>
    <p:sldId id="328" r:id="rId19"/>
    <p:sldId id="329" r:id="rId20"/>
    <p:sldId id="330" r:id="rId21"/>
    <p:sldId id="296" r:id="rId22"/>
    <p:sldId id="297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7" r:id="rId37"/>
    <p:sldId id="348" r:id="rId38"/>
    <p:sldId id="344" r:id="rId39"/>
    <p:sldId id="345" r:id="rId40"/>
    <p:sldId id="346" r:id="rId41"/>
    <p:sldId id="32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4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34996-F01E-4F86-AB3F-BB6A3009514A}" type="datetimeFigureOut">
              <a:rPr lang="x-none" smtClean="0"/>
              <a:pPr/>
              <a:t>29.11.2022.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7F5E-1CD7-416D-9587-6660F692FC2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57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C7F5E-1CD7-416D-9587-6660F692FC28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511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C2C1-61C2-4A29-ABC8-EC9C7F51D1B0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9B19-05EA-49B9-BBE6-D5BF6396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AE69-5971-49DB-8E84-87625CFB0758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799E-7A8F-4F1A-A008-81F404D4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9AA6-6D8E-4311-A414-4D832CF7FD8D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335E-58B9-473F-8672-501C8869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7825-895B-42E7-8608-02060013EBA6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E4CF-0B60-4F8F-90D4-443F0B92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D22D-DBD3-4BAA-AC09-A6080B47E5EF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7F4E-5F98-4956-8809-0C6A0C7E1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4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1214-F247-475F-AB74-8CF88DBD1372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8EEC-867F-4056-9CF0-33874B172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696F-FD4D-47B0-B172-DA77E6CE7483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96E6-DEA1-4F70-BDED-DFE9F558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5087-575B-4FDB-971C-44E7D142E177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2319-8824-4CCD-9491-8459D8C48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B0E1-4748-46EA-910D-89E1DEC7F504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F69B-E6D5-470D-A42C-6C23485D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AF54-0C7F-4F04-B198-228D3EA0E532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49F-CF49-48EF-BA74-A4A7F0D0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6BDF-7526-4A60-9861-F114DD177D68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C867-81A9-447A-92E4-13C7360E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30F7C-A1B7-4C52-97FE-FAEB46201C71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39F26-CEC9-4339-8EA6-BEC09AF7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9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838200"/>
            <a:ext cx="45720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BIOMEHANIKA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8441"/>
            <a:ext cx="8839200" cy="314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17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914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chemeClr val="accent5">
                    <a:lumMod val="50000"/>
                  </a:schemeClr>
                </a:solidFill>
              </a:rPr>
              <a:t>Lokomotorni-mišićnoskeletni sistem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9513" y="2057400"/>
            <a:ext cx="8305800" cy="3810000"/>
          </a:xfrm>
        </p:spPr>
        <p:txBody>
          <a:bodyPr/>
          <a:lstStyle/>
          <a:p>
            <a:pPr algn="just" eaLnBrk="1" hangingPunct="1"/>
            <a:r>
              <a:rPr lang="pl-PL" sz="2800" dirty="0"/>
              <a:t>Mišići se sastoje od velikog broja mišićnih vlakana. </a:t>
            </a:r>
          </a:p>
          <a:p>
            <a:pPr algn="just" eaLnBrk="1" hangingPunct="1"/>
            <a:r>
              <a:rPr lang="pl-PL" sz="2800" dirty="0"/>
              <a:t>Postoji 3 tipa mišića i to voljni, nevoljni i srčani mišić. </a:t>
            </a:r>
          </a:p>
          <a:p>
            <a:pPr algn="just" eaLnBrk="1" hangingPunct="1"/>
            <a:r>
              <a:rPr lang="pl-PL" sz="2800" b="1" dirty="0"/>
              <a:t>Voljni mišići </a:t>
            </a:r>
            <a:r>
              <a:rPr lang="pl-PL" sz="2800" dirty="0"/>
              <a:t>nazivaju se još i skeletni ili prugasti mišići i služe za povezivanje kostiju. </a:t>
            </a:r>
          </a:p>
          <a:p>
            <a:pPr algn="just" eaLnBrk="1" hangingPunct="1"/>
            <a:r>
              <a:rPr lang="pl-PL" sz="2800" b="1" dirty="0"/>
              <a:t>Nevoljni mišići </a:t>
            </a:r>
            <a:r>
              <a:rPr lang="pl-PL" sz="2800" dirty="0"/>
              <a:t>nalaze se u unutrašnjim organima i poznatiji su kao glatki mišići.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CS" sz="3200" b="1" dirty="0">
                <a:solidFill>
                  <a:schemeClr val="accent5">
                    <a:lumMod val="50000"/>
                  </a:schemeClr>
                </a:solidFill>
              </a:rPr>
              <a:t>Lokomotorni-mišićnoskeletni sistem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algn="just" eaLnBrk="1" hangingPunct="1"/>
            <a:r>
              <a:rPr lang="pl-PL" sz="2800" dirty="0"/>
              <a:t>Pošto mišići mogu samo da se kontrahuju (grče), svaki mišić mora imati mehanizam za opružanje. </a:t>
            </a:r>
            <a:endParaRPr lang="en-US" sz="2800" dirty="0"/>
          </a:p>
          <a:p>
            <a:pPr algn="just" eaLnBrk="1" hangingPunct="1"/>
            <a:r>
              <a:rPr lang="pl-PL" sz="2800" dirty="0"/>
              <a:t>U srčanom mišiću mehanizam za opružanje je povezan sa dotokom nove krvi u komore, glatki mišići se opružaju kada materija ulazi u organe, dok skeletni (prugasti) mišići rade u parovima, tako da, dok je jedan mišić zgrčen drugi je opružen.</a:t>
            </a:r>
          </a:p>
          <a:p>
            <a:pPr algn="just" eaLnBrk="1" hangingPunct="1"/>
            <a:r>
              <a:rPr lang="pl-PL" sz="2800" dirty="0"/>
              <a:t>Ovakvo uređenje skeletnih mišićnih parova poznato je kao antagonističko (na primer, biceps i triceps).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990600"/>
          </a:xfrm>
        </p:spPr>
        <p:txBody>
          <a:bodyPr/>
          <a:lstStyle/>
          <a:p>
            <a:pPr algn="r" eaLnBrk="1" hangingPunct="1"/>
            <a:r>
              <a:rPr lang="sr-Latn-CS" sz="3200" b="1" dirty="0"/>
              <a:t>Lokomotorni-mišićnoskeletni sistem</a:t>
            </a:r>
            <a:endParaRPr lang="en-US" sz="32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267200"/>
          </a:xfrm>
        </p:spPr>
        <p:txBody>
          <a:bodyPr/>
          <a:lstStyle/>
          <a:p>
            <a:pPr algn="just" eaLnBrk="1" hangingPunct="1"/>
            <a:r>
              <a:rPr lang="pl-PL" sz="2800" dirty="0"/>
              <a:t>Mišići se razlikuju međusobno </a:t>
            </a:r>
            <a:r>
              <a:rPr lang="pl-PL" sz="2800" b="1" dirty="0"/>
              <a:t>prema obliku</a:t>
            </a:r>
            <a:r>
              <a:rPr lang="pl-PL" sz="2800" dirty="0"/>
              <a:t>. Oblik mišića zavisi od njegove uloge i mesta na kome se nalazi. </a:t>
            </a:r>
          </a:p>
          <a:p>
            <a:pPr algn="just" eaLnBrk="1" hangingPunct="1"/>
            <a:r>
              <a:rPr lang="pl-PL" sz="2800" dirty="0"/>
              <a:t>Najčešći oblik mišića je vretenast. Takođe postoje dvoglavi mišići (biceps), troglavi (triceps) ili četvoroglavi (quadriceps) mišići, kao i mišići lepezastog oblika, oblika pera ili kružnog oblika.</a:t>
            </a:r>
          </a:p>
          <a:p>
            <a:pPr algn="just" eaLnBrk="1" hangingPunct="1"/>
            <a:r>
              <a:rPr lang="pl-PL" sz="2800" b="1" dirty="0"/>
              <a:t>Prema položaju </a:t>
            </a:r>
            <a:r>
              <a:rPr lang="pl-PL" sz="2800" dirty="0"/>
              <a:t>u organizmu mišići se mogu podeliti na površinske i duboke.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267200"/>
          </a:xfrm>
        </p:spPr>
        <p:txBody>
          <a:bodyPr>
            <a:normAutofit/>
          </a:bodyPr>
          <a:lstStyle/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dirty="0"/>
              <a:t>Položaji koji se zauzimaju pri radu određuju i koji će se mišići koristiti, kao i kako se sile prenose sa mišića na objekat rukovanja.</a:t>
            </a:r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dirty="0"/>
              <a:t>Neodgovarajući položaj pri radu zahteva upotrebu većih mišićnih sila zato što mišići ne mogu efikasno da izvršavaju rad. </a:t>
            </a:r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dirty="0"/>
              <a:t>Statičan ili neodgovarajući položaj doprinosi zamoru mišića i tetiva i osetljivosti zgloba koji učestvuje u izvršenj</a:t>
            </a:r>
            <a:r>
              <a:rPr lang="en-US" sz="2800" dirty="0"/>
              <a:t>u</a:t>
            </a:r>
            <a:r>
              <a:rPr lang="sr-Latn-CS" sz="2800" dirty="0"/>
              <a:t> konkretnog zadatka.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9906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dirty="0"/>
              <a:t>Sile na kičmu rastu kada se nose ili podižu veći tereti ili kada se rukuje predmetima sa savijenom ili zakrenutom kičmom, jer mišići moraju nositi težinu tela uz dodatno opterećenje u rukama. </a:t>
            </a:r>
            <a:endParaRPr lang="en-US" dirty="0"/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dirty="0"/>
              <a:t>Sile na kičmu takođe rastu sa porastom horizontalnog rastojanja između tereta i kičme.</a:t>
            </a:r>
            <a:endParaRPr lang="sr-Cyrl-CS" dirty="0"/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dirty="0"/>
              <a:t>Neodgovarajući položaji mogu se razmatrati posebno za svaki deo tela.</a:t>
            </a:r>
            <a:endParaRPr lang="sr-Cyrl-CS" dirty="0"/>
          </a:p>
          <a:p>
            <a:pPr algn="just" eaLnBrk="1" hangingPunct="1">
              <a:buSzPct val="120000"/>
              <a:buFont typeface="Arial" charset="0"/>
              <a:buChar char="•"/>
            </a:pPr>
            <a:endParaRPr lang="sr-Cyrl-CS" sz="2800" dirty="0"/>
          </a:p>
          <a:p>
            <a:pPr algn="just" eaLnBrk="1" hangingPunct="1">
              <a:buSzPct val="120000"/>
              <a:buFont typeface="Arial" charset="0"/>
              <a:buChar char="•"/>
            </a:pPr>
            <a:endParaRPr lang="sr-Cyrl-CS" sz="2800" dirty="0"/>
          </a:p>
          <a:p>
            <a:pPr algn="just" eaLnBrk="1" hangingPunct="1">
              <a:buSzPct val="120000"/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9940" name="Picture 5" descr="posture we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4495800"/>
            <a:ext cx="2803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3C6F38-06C7-4EA9-9EA1-1B5BD2270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8072" r="54167" b="12604"/>
          <a:stretch/>
        </p:blipFill>
        <p:spPr>
          <a:xfrm>
            <a:off x="6842601" y="4502248"/>
            <a:ext cx="1219200" cy="213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/>
          <a:lstStyle/>
          <a:p>
            <a:pPr algn="ctr" eaLnBrk="1" hangingPunct="1"/>
            <a:r>
              <a:rPr lang="sr-Latn-CS" sz="3600" b="1" dirty="0"/>
              <a:t>Neutralni i nefiziološki položaji delova tela</a:t>
            </a:r>
            <a:endParaRPr lang="en-US" sz="3600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algn="just" eaLnBrk="1" hangingPunct="1"/>
            <a:r>
              <a:rPr lang="sr-Latn-CS" sz="2400" b="1" dirty="0"/>
              <a:t>Ručni zglob </a:t>
            </a:r>
            <a:r>
              <a:rPr lang="sr-Latn-CS" sz="2400" dirty="0"/>
              <a:t>se nalazi u neutralnom položaju kada je zglo</a:t>
            </a:r>
            <a:r>
              <a:rPr lang="en-US" sz="2400" dirty="0"/>
              <a:t>b</a:t>
            </a:r>
            <a:r>
              <a:rPr lang="sr-Latn-CS" sz="2400" dirty="0"/>
              <a:t> u pravom do malo savijenom položaju, u nivou ili nešto višlje u odnosu na podlakticu (kao pri pozdravljanju rukovanjem).</a:t>
            </a:r>
            <a:endParaRPr lang="en-US" sz="2400" dirty="0"/>
          </a:p>
          <a:p>
            <a:pPr algn="just" eaLnBrk="1" hangingPunct="1"/>
            <a:r>
              <a:rPr lang="sr-Latn-CS" sz="2400" dirty="0"/>
              <a:t>Neodgovarajući položaj ručnog zgloba odnosi se na izrazito savijanje (fleksija i ekstenzija prikazana na slici 1) i skretanje ručnog zgloba (radijalna i ulnarna devijacija prikazana na slici 2).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40964" name="Picture 3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516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305800" cy="1020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Neutralni i nefiziološki položaji 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delova tela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5791200" cy="4724400"/>
          </a:xfrm>
        </p:spPr>
        <p:txBody>
          <a:bodyPr rtlCol="0">
            <a:noAutofit/>
          </a:bodyPr>
          <a:lstStyle/>
          <a:p>
            <a:pPr marL="461772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400" dirty="0">
                <a:latin typeface="Calibri" pitchFamily="34" charset="0"/>
              </a:rPr>
              <a:t>Neutralni položaj </a:t>
            </a:r>
            <a:r>
              <a:rPr lang="sr-Latn-CS" sz="2400" b="1" dirty="0">
                <a:latin typeface="Calibri" pitchFamily="34" charset="0"/>
              </a:rPr>
              <a:t>lakta</a:t>
            </a:r>
            <a:r>
              <a:rPr lang="sr-Latn-CS" sz="2400" dirty="0">
                <a:latin typeface="Calibri" pitchFamily="34" charset="0"/>
              </a:rPr>
              <a:t> je kada je rame relaksirano, sa šakama nadole. Najveće sile </a:t>
            </a:r>
            <a:r>
              <a:rPr lang="sr-Latn-CS" sz="2400" i="1" dirty="0">
                <a:latin typeface="Calibri" pitchFamily="34" charset="0"/>
              </a:rPr>
              <a:t>bicepsa </a:t>
            </a:r>
            <a:r>
              <a:rPr lang="sr-Latn-CS" sz="2400" dirty="0">
                <a:latin typeface="Calibri" pitchFamily="34" charset="0"/>
              </a:rPr>
              <a:t>postižu se kada je podlaktica skoro paralelna sa podom, odnosno kada podlaktica i nadlaktica čine ugao od 90°.</a:t>
            </a:r>
            <a:endParaRPr lang="en-US" sz="2400" dirty="0">
              <a:latin typeface="Calibri" pitchFamily="34" charset="0"/>
            </a:endParaRPr>
          </a:p>
          <a:p>
            <a:pPr marL="461772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400" dirty="0">
                <a:latin typeface="Calibri" pitchFamily="34" charset="0"/>
              </a:rPr>
              <a:t>Neodgovarajući položaj odnosi se na ponavljajuće savijanje ili održavanje u dužem periodu savijenog položaja lakta (prikazano na slici 1), brzo ili snažno rotiranje podlaktice ili pronaciju ili supinaciju podlaktica (slika 2)</a:t>
            </a:r>
            <a:r>
              <a:rPr lang="en-US" sz="2400" dirty="0">
                <a:latin typeface="Calibri" pitchFamily="34" charset="0"/>
              </a:rPr>
              <a:t>.</a:t>
            </a:r>
            <a:endParaRPr lang="sr-Latn-CS" sz="2400" dirty="0">
              <a:latin typeface="Calibri" pitchFamily="34" charset="0"/>
            </a:endParaRPr>
          </a:p>
        </p:txBody>
      </p:sp>
      <p:pic>
        <p:nvPicPr>
          <p:cNvPr id="1029" name="Picture 5" descr="son-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447800"/>
            <a:ext cx="2057400" cy="2819400"/>
          </a:xfr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93361"/>
              </p:ext>
            </p:extLst>
          </p:nvPr>
        </p:nvGraphicFramePr>
        <p:xfrm>
          <a:off x="6248400" y="4495800"/>
          <a:ext cx="2819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41717" imgH="894160" progId="CDraw5">
                  <p:embed/>
                </p:oleObj>
              </mc:Choice>
              <mc:Fallback>
                <p:oleObj r:id="rId3" imgW="1041717" imgH="894160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495800"/>
                        <a:ext cx="2819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4891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Neutralni i nefiziološki položaji delova tela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51816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200" dirty="0">
                <a:latin typeface="Calibri" pitchFamily="34" charset="0"/>
              </a:rPr>
              <a:t>Neutralni položaj </a:t>
            </a:r>
            <a:r>
              <a:rPr lang="sr-Latn-CS" sz="2200" b="1" dirty="0">
                <a:latin typeface="Calibri" pitchFamily="34" charset="0"/>
              </a:rPr>
              <a:t>ramena</a:t>
            </a:r>
            <a:r>
              <a:rPr lang="sr-Latn-CS" sz="2200" dirty="0">
                <a:latin typeface="Calibri" pitchFamily="34" charset="0"/>
              </a:rPr>
              <a:t> postoji kada su nadlaktica i podlaktica spuštene uz telo, sa laktovima blizu tela.</a:t>
            </a:r>
            <a:endParaRPr lang="en-US" sz="22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200" dirty="0">
                <a:latin typeface="Calibri" pitchFamily="34" charset="0"/>
              </a:rPr>
              <a:t>Neodgovarajući položaj ramena uključuje podizanje ruku ispred (fleksija preko 45°, slika 1) ili sa strane od tela (abdukcija veća od 45°, slika 2).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200" dirty="0">
                <a:latin typeface="Calibri" pitchFamily="34" charset="0"/>
              </a:rPr>
              <a:t>Ovi pokreti nastaju pri radu sa rukama iznad visine glave ili pri radu koji zahteva dosezanje (velika udaljenost dohvata može dovesti do vrlo neudobnog položaja leđa i ramena). Dosezanje iza tela (hiperekstenzija) je takođe neodgovarajući položaj ramena.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1518795"/>
              </p:ext>
            </p:extLst>
          </p:nvPr>
        </p:nvGraphicFramePr>
        <p:xfrm>
          <a:off x="5430838" y="1525587"/>
          <a:ext cx="3560762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64618" imgH="1134450" progId="CDraw5">
                  <p:embed/>
                </p:oleObj>
              </mc:Choice>
              <mc:Fallback>
                <p:oleObj r:id="rId2" imgW="1464618" imgH="1134450" progId="CDraw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525587"/>
                        <a:ext cx="3560762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71230"/>
              </p:ext>
            </p:extLst>
          </p:nvPr>
        </p:nvGraphicFramePr>
        <p:xfrm>
          <a:off x="6096000" y="4495800"/>
          <a:ext cx="2590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02647" imgH="931427" progId="CDraw5">
                  <p:embed/>
                </p:oleObj>
              </mc:Choice>
              <mc:Fallback>
                <p:oleObj r:id="rId4" imgW="1002647" imgH="931427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2590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57672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9100" y="600222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Neutralni i nefiziološki položaji </a:t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delova tela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257800" cy="5257800"/>
          </a:xfrm>
        </p:spPr>
        <p:txBody>
          <a:bodyPr rtlCol="0">
            <a:noAutofit/>
          </a:bodyPr>
          <a:lstStyle/>
          <a:p>
            <a:pPr marL="461772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200" dirty="0"/>
              <a:t>Neutralan položaj </a:t>
            </a:r>
            <a:r>
              <a:rPr lang="sr-Latn-CS" sz="2200" b="1" dirty="0"/>
              <a:t>vrata</a:t>
            </a:r>
            <a:r>
              <a:rPr lang="sr-Latn-CS" sz="2200" dirty="0"/>
              <a:t> postoji kada je vrat prav ili sasvim blago savijen prema napred.</a:t>
            </a:r>
            <a:endParaRPr lang="en-US" sz="2200" dirty="0"/>
          </a:p>
          <a:p>
            <a:pPr marL="461772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200" dirty="0"/>
              <a:t>Neodgovarajući položaj vrata odnosi se na savijanje vrata unapred (fleksija veća od 20°) ili unazad (ekstenzija veća od 5°)</a:t>
            </a:r>
            <a:r>
              <a:rPr lang="sr-Cyrl-CS" sz="2200" dirty="0"/>
              <a:t> </a:t>
            </a:r>
            <a:r>
              <a:rPr lang="sr-Latn-CS" sz="2200" dirty="0"/>
              <a:t>slika 1. </a:t>
            </a:r>
          </a:p>
          <a:p>
            <a:pPr marL="461772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2200" dirty="0"/>
              <a:t>Neodgovarajući položaj vrata prisutan je i kada se vrat savija u stranu (bočno savijanje veće od 20°) ili kada se okreće levo-desno (rotacija veća od 20° na levo ili na desno, prikazano na slici 2).</a:t>
            </a:r>
            <a:endParaRPr lang="en-US" sz="2200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6601197"/>
              </p:ext>
            </p:extLst>
          </p:nvPr>
        </p:nvGraphicFramePr>
        <p:xfrm>
          <a:off x="5681662" y="1371600"/>
          <a:ext cx="33861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63705" imgH="1012730" progId="CDraw5">
                  <p:embed/>
                </p:oleObj>
              </mc:Choice>
              <mc:Fallback>
                <p:oleObj r:id="rId2" imgW="1363705" imgH="1012730" progId="CDraw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2" y="1371600"/>
                        <a:ext cx="33861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523390"/>
              </p:ext>
            </p:extLst>
          </p:nvPr>
        </p:nvGraphicFramePr>
        <p:xfrm>
          <a:off x="5638800" y="3886200"/>
          <a:ext cx="320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81383" imgH="942453" progId="CDraw5">
                  <p:embed/>
                </p:oleObj>
              </mc:Choice>
              <mc:Fallback>
                <p:oleObj r:id="rId4" imgW="1081383" imgH="942453" progId="CDraw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320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09746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x-none" sz="4000" b="1"/>
              <a:t>ZONE DOHVATA</a:t>
            </a:r>
            <a:endParaRPr lang="en-US" sz="4000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4953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x-none" sz="2500" b="1" dirty="0"/>
              <a:t>Zone  dohvata </a:t>
            </a:r>
            <a:r>
              <a:rPr lang="x-none" sz="2500" dirty="0"/>
              <a:t>predstavljaju geometrijsko mesto tačaka u kome se predmeti mogu dohvatiti.</a:t>
            </a:r>
          </a:p>
          <a:p>
            <a:pPr algn="just">
              <a:spcBef>
                <a:spcPts val="0"/>
              </a:spcBef>
            </a:pPr>
            <a:r>
              <a:rPr lang="x-none" sz="2500" b="1" dirty="0"/>
              <a:t>Maksimalna zona </a:t>
            </a:r>
            <a:r>
              <a:rPr lang="x-none" sz="2500" dirty="0"/>
              <a:t>dohvata za</a:t>
            </a:r>
            <a:r>
              <a:rPr lang="en-US" sz="2500" dirty="0"/>
              <a:t> </a:t>
            </a:r>
            <a:r>
              <a:rPr lang="x-none" sz="2500" dirty="0"/>
              <a:t>gornje ekstremitete ograničena je frontalnom ravni i pokretom ramena i lakta.</a:t>
            </a:r>
          </a:p>
          <a:p>
            <a:pPr algn="just">
              <a:spcBef>
                <a:spcPts val="0"/>
              </a:spcBef>
            </a:pPr>
            <a:r>
              <a:rPr lang="x-none" sz="2500" b="1" dirty="0"/>
              <a:t>Funkcionalna zona </a:t>
            </a:r>
            <a:r>
              <a:rPr lang="x-none" sz="2500" dirty="0"/>
              <a:t>dohvata </a:t>
            </a:r>
            <a:r>
              <a:rPr lang="en-US" sz="2500" dirty="0"/>
              <a:t>je </a:t>
            </a:r>
            <a:r>
              <a:rPr lang="x-none" sz="2500" dirty="0"/>
              <a:t>deo maksimalne zone u kome ekstremiteti vrše prirodne, fiziološke pokrete.</a:t>
            </a:r>
          </a:p>
          <a:p>
            <a:pPr algn="just">
              <a:spcBef>
                <a:spcPts val="0"/>
              </a:spcBef>
            </a:pPr>
            <a:r>
              <a:rPr lang="x-none" sz="2500" b="1" dirty="0"/>
              <a:t>Optimalna zona </a:t>
            </a:r>
            <a:r>
              <a:rPr lang="x-none" sz="2500" dirty="0"/>
              <a:t>dohvata - deo funkcionalne zone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x-none" sz="2500" dirty="0"/>
              <a:t>    u kome se pokreti vrše  sa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x-none" sz="2500" dirty="0"/>
              <a:t>    najvećom tačnošću, 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x-none" sz="2500" dirty="0"/>
              <a:t>    najmanjim naporom 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x-none" sz="2500" dirty="0"/>
              <a:t>    zamorom.</a:t>
            </a:r>
            <a:endParaRPr lang="en-US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sr-Latn-CS" sz="2400" dirty="0">
                <a:latin typeface="Calibri" pitchFamily="34" charset="0"/>
              </a:rPr>
              <a:t>Optimalne zone dohvata za </a:t>
            </a:r>
            <a:endParaRPr lang="en-US" sz="24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CS" sz="2400" dirty="0">
                <a:latin typeface="Calibri" pitchFamily="34" charset="0"/>
              </a:rPr>
              <a:t>noge i ruke definisane su sa po</a:t>
            </a:r>
            <a:endParaRPr lang="en-US" sz="24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CS" sz="2400" dirty="0">
                <a:latin typeface="Calibri" pitchFamily="34" charset="0"/>
              </a:rPr>
              <a:t> 4 tačke (R</a:t>
            </a:r>
            <a:r>
              <a:rPr lang="sr-Latn-CS" sz="1600" dirty="0">
                <a:latin typeface="Calibri" pitchFamily="34" charset="0"/>
              </a:rPr>
              <a:t>1</a:t>
            </a:r>
            <a:r>
              <a:rPr lang="sr-Latn-CS" sz="2400" dirty="0">
                <a:latin typeface="Calibri" pitchFamily="34" charset="0"/>
              </a:rPr>
              <a:t>,R</a:t>
            </a:r>
            <a:r>
              <a:rPr lang="sr-Latn-CS" sz="1600" dirty="0">
                <a:latin typeface="Calibri" pitchFamily="34" charset="0"/>
              </a:rPr>
              <a:t>2</a:t>
            </a:r>
            <a:r>
              <a:rPr lang="sr-Latn-CS" sz="2400" dirty="0">
                <a:latin typeface="Calibri" pitchFamily="34" charset="0"/>
              </a:rPr>
              <a:t>,R</a:t>
            </a:r>
            <a:r>
              <a:rPr lang="sr-Latn-CS" sz="1600" dirty="0">
                <a:latin typeface="Calibri" pitchFamily="34" charset="0"/>
              </a:rPr>
              <a:t>3</a:t>
            </a:r>
            <a:r>
              <a:rPr lang="sr-Latn-CS" sz="2400" dirty="0">
                <a:latin typeface="Calibri" pitchFamily="34" charset="0"/>
              </a:rPr>
              <a:t>,R</a:t>
            </a:r>
            <a:r>
              <a:rPr lang="sr-Latn-CS" sz="1600" dirty="0">
                <a:latin typeface="Calibri" pitchFamily="34" charset="0"/>
              </a:rPr>
              <a:t>4</a:t>
            </a:r>
            <a:r>
              <a:rPr lang="sr-Latn-CS" sz="2400" dirty="0">
                <a:latin typeface="Calibri" pitchFamily="34" charset="0"/>
              </a:rPr>
              <a:t> i N</a:t>
            </a:r>
            <a:r>
              <a:rPr lang="sr-Latn-CS" sz="1600" dirty="0">
                <a:latin typeface="Calibri" pitchFamily="34" charset="0"/>
              </a:rPr>
              <a:t>1</a:t>
            </a:r>
            <a:r>
              <a:rPr lang="sr-Latn-CS" sz="2400" dirty="0">
                <a:latin typeface="Calibri" pitchFamily="34" charset="0"/>
              </a:rPr>
              <a:t>, N</a:t>
            </a:r>
            <a:r>
              <a:rPr lang="sr-Latn-CS" sz="1600" dirty="0">
                <a:latin typeface="Calibri" pitchFamily="34" charset="0"/>
              </a:rPr>
              <a:t>2</a:t>
            </a:r>
            <a:r>
              <a:rPr lang="sr-Latn-CS" sz="2400" dirty="0">
                <a:latin typeface="Calibri" pitchFamily="34" charset="0"/>
              </a:rPr>
              <a:t>, N</a:t>
            </a:r>
            <a:r>
              <a:rPr lang="sr-Latn-CS" sz="1600" dirty="0">
                <a:latin typeface="Calibri" pitchFamily="34" charset="0"/>
              </a:rPr>
              <a:t>3</a:t>
            </a:r>
            <a:r>
              <a:rPr lang="sr-Latn-CS" sz="2400" dirty="0">
                <a:latin typeface="Calibri" pitchFamily="34" charset="0"/>
              </a:rPr>
              <a:t>, N</a:t>
            </a:r>
            <a:r>
              <a:rPr lang="sr-Latn-CS" sz="1600" dirty="0">
                <a:latin typeface="Calibri" pitchFamily="34" charset="0"/>
              </a:rPr>
              <a:t>4</a:t>
            </a:r>
            <a:r>
              <a:rPr lang="sr-Latn-CS" sz="2400" dirty="0"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.</a:t>
            </a:r>
            <a:r>
              <a:rPr lang="sr-Latn-CS" sz="2400" dirty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x-none" sz="2500" dirty="0"/>
          </a:p>
          <a:p>
            <a:pPr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25604" name="Content Placeholder 4" descr="DOHVAT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87" y="4251325"/>
            <a:ext cx="4265613" cy="2454275"/>
          </a:xfrm>
        </p:spPr>
      </p:pic>
    </p:spTree>
    <p:extLst>
      <p:ext uri="{BB962C8B-B14F-4D97-AF65-F5344CB8AC3E}">
        <p14:creationId xmlns:p14="http://schemas.microsoft.com/office/powerpoint/2010/main" val="133417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sr-Latn-CS" b="1"/>
              <a:t>BIOMEHANIKA</a:t>
            </a:r>
            <a:endParaRPr lang="en-US" b="1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pPr algn="just" eaLnBrk="1" hangingPunct="1"/>
            <a:r>
              <a:rPr lang="sr-Latn-CS" sz="2800" b="1" dirty="0"/>
              <a:t>Biomehanika</a:t>
            </a:r>
            <a:r>
              <a:rPr lang="sr-Latn-CS" sz="2800" dirty="0"/>
              <a:t> je multidisciplinarna nauka koja koristi zakone fizike i inženjerske koncepte da bi opisala pokrete različitih segmenata tela i sile koje deluju na te segmente tokom normalnih dnevnih aktivnosti.</a:t>
            </a:r>
          </a:p>
          <a:p>
            <a:pPr algn="just" eaLnBrk="1" hangingPunct="1"/>
            <a:r>
              <a:rPr lang="sr-Latn-CS" sz="2800" b="1" dirty="0"/>
              <a:t>Biomehanika rada </a:t>
            </a:r>
            <a:r>
              <a:rPr lang="sr-Latn-CS" sz="2800" dirty="0"/>
              <a:t>se može definisati kao studija fizičke interakcij</a:t>
            </a:r>
            <a:r>
              <a:rPr lang="sr-Cyrl-CS" sz="2800" dirty="0"/>
              <a:t>е</a:t>
            </a:r>
            <a:r>
              <a:rPr lang="sr-Latn-CS" sz="2800" dirty="0"/>
              <a:t> čoveka sa alatom, mašinama i materijalima koje koristi, u cilju unapređenja performansi čoveka uz istovremeno smanjenje zamora i rizika od pojave MSP.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insert1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459" y="1328085"/>
            <a:ext cx="3465341" cy="5322889"/>
          </a:xfrm>
        </p:spPr>
      </p:pic>
      <p:pic>
        <p:nvPicPr>
          <p:cNvPr id="26627" name="Picture 4" descr="standing r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3822"/>
            <a:ext cx="2971800" cy="55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5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pPr algn="ctr" eaLnBrk="1" hangingPunct="1"/>
            <a:r>
              <a:rPr lang="sr-Latn-CS" sz="4000" b="1" dirty="0"/>
              <a:t>Osnovni biomehanički principi</a:t>
            </a:r>
            <a:endParaRPr lang="en-US" sz="40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191000"/>
          </a:xfrm>
        </p:spPr>
        <p:txBody>
          <a:bodyPr/>
          <a:lstStyle/>
          <a:p>
            <a:pPr marL="514350" indent="-514350" algn="just" eaLnBrk="1" hangingPunct="1">
              <a:buClr>
                <a:srgbClr val="2A6D7D"/>
              </a:buClr>
              <a:buSzPct val="100000"/>
              <a:buFont typeface="Calibri" pitchFamily="34" charset="0"/>
              <a:buAutoNum type="arabicPeriod"/>
            </a:pPr>
            <a:r>
              <a:rPr lang="sr-Latn-CS" sz="2800" dirty="0"/>
              <a:t>Ograničene i tačno programirane pokrete bi trebalo zameniti prirodnim i slobodnim pokretima;</a:t>
            </a:r>
          </a:p>
          <a:p>
            <a:pPr marL="514350" indent="-514350" algn="just" eaLnBrk="1" hangingPunct="1">
              <a:buClr>
                <a:srgbClr val="2A6D7D"/>
              </a:buClr>
              <a:buSzPct val="100000"/>
              <a:buFont typeface="Calibri" pitchFamily="34" charset="0"/>
              <a:buAutoNum type="arabicPeriod"/>
            </a:pPr>
            <a:r>
              <a:rPr lang="sr-Latn-CS" sz="2800" dirty="0"/>
              <a:t>Izbegavati statičko naprezanje mišića;</a:t>
            </a:r>
          </a:p>
          <a:p>
            <a:pPr marL="514350" indent="-514350" algn="just" eaLnBrk="1" hangingPunct="1">
              <a:buClr>
                <a:srgbClr val="2A6D7D"/>
              </a:buClr>
              <a:buSzPct val="100000"/>
              <a:buFont typeface="Calibri" pitchFamily="34" charset="0"/>
              <a:buAutoNum type="arabicPeriod"/>
            </a:pPr>
            <a:r>
              <a:rPr lang="sr-Latn-CS" sz="2800" dirty="0"/>
              <a:t>Pravolinijske pokrete zameniti kružnim pokretima;</a:t>
            </a:r>
          </a:p>
          <a:p>
            <a:pPr marL="514350" indent="-514350" algn="just" eaLnBrk="1" hangingPunct="1">
              <a:buClr>
                <a:srgbClr val="2A6D7D"/>
              </a:buClr>
              <a:buSzPct val="100000"/>
              <a:buFont typeface="Calibri" pitchFamily="34" charset="0"/>
              <a:buAutoNum type="arabicPeriod"/>
            </a:pPr>
            <a:r>
              <a:rPr lang="sr-Latn-CS" sz="2800" dirty="0"/>
              <a:t>Za savlađivanje većih otpora koristiti balističke i gravitacione pokrete;</a:t>
            </a:r>
          </a:p>
          <a:p>
            <a:pPr marL="514350" indent="-514350" algn="just" eaLnBrk="1" hangingPunct="1">
              <a:buClr>
                <a:srgbClr val="2A6D7D"/>
              </a:buClr>
              <a:buSzPct val="100000"/>
              <a:buFont typeface="Calibri" pitchFamily="34" charset="0"/>
              <a:buAutoNum type="arabicPeriod"/>
            </a:pPr>
            <a:r>
              <a:rPr lang="sr-Latn-CS" sz="2800" dirty="0"/>
              <a:t>Omogućiti da laktovi tokom rada budu u neutralnom položaju (nisko i uz telo); </a:t>
            </a:r>
          </a:p>
          <a:p>
            <a:pPr marL="514350" indent="-514350" eaLnBrk="1" hangingPunct="1"/>
            <a:endParaRPr lang="sr-Latn-CS" sz="2800" dirty="0"/>
          </a:p>
          <a:p>
            <a:pPr marL="514350" indent="-514350" eaLnBrk="1" hangingPunct="1"/>
            <a:endParaRPr lang="sr-Latn-CS" sz="2800" dirty="0"/>
          </a:p>
          <a:p>
            <a:pPr marL="514350" indent="-514350" eaLnBrk="1" hangingPunct="1"/>
            <a:endParaRPr lang="en-US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sr-Latn-CS" sz="4000" b="1" dirty="0"/>
              <a:t>Osnovni biomehanički principi</a:t>
            </a:r>
            <a:endParaRPr lang="en-US" sz="40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876800"/>
          </a:xfrm>
        </p:spPr>
        <p:txBody>
          <a:bodyPr/>
          <a:lstStyle/>
          <a:p>
            <a:pPr marL="514350" indent="-514350" algn="just" eaLnBrk="1" hangingPunct="1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sr-Latn-CS" sz="2800" dirty="0"/>
              <a:t>Izbegavati pokrete glavom, savijanje trupa, rotacione pokrete trupa i ekstremiteta;</a:t>
            </a:r>
          </a:p>
          <a:p>
            <a:pPr marL="514350" indent="-514350" algn="just" eaLnBrk="1" hangingPunct="1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sr-Latn-CS" sz="2800" dirty="0"/>
              <a:t>Izbegavati veća mišićna naprezanja pri istovremenom dejstvu vibracija;</a:t>
            </a:r>
          </a:p>
          <a:p>
            <a:pPr marL="514350" indent="-514350" algn="just" eaLnBrk="1" hangingPunct="1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sr-Latn-CS" sz="2800" dirty="0"/>
              <a:t>Za veća mišićna naprezanja koristiti noge umesto ruku;</a:t>
            </a:r>
          </a:p>
          <a:p>
            <a:pPr marL="514350" indent="-514350" algn="just" eaLnBrk="1" hangingPunct="1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sr-Latn-CS" sz="2800" dirty="0"/>
              <a:t>Izbegavati istovremeno brze i snažne pokrete;</a:t>
            </a:r>
          </a:p>
          <a:p>
            <a:pPr marL="514350" indent="-514350" algn="just" eaLnBrk="1" hangingPunct="1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 startAt="6"/>
              <a:defRPr/>
            </a:pPr>
            <a:r>
              <a:rPr lang="sr-Latn-CS" sz="2800" dirty="0"/>
              <a:t>Obezbediti dovoljno prostora za radne pokrete.</a:t>
            </a:r>
          </a:p>
          <a:p>
            <a:pPr eaLnBrk="1" hangingPunct="1">
              <a:defRPr/>
            </a:pPr>
            <a:endParaRPr lang="sr-Latn-CS" sz="2800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096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029200"/>
          </a:xfrm>
        </p:spPr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b="1" dirty="0">
                <a:latin typeface="Calibri" pitchFamily="34" charset="0"/>
              </a:rPr>
              <a:t>Biomehanički modeli </a:t>
            </a:r>
            <a:r>
              <a:rPr lang="sr-Latn-CS" sz="2800" dirty="0">
                <a:latin typeface="Calibri" pitchFamily="34" charset="0"/>
              </a:rPr>
              <a:t>služe da modeliraju mehaničke stresove na unutrašnje strukture tela pri različitim radnim zadacima</a:t>
            </a:r>
            <a:r>
              <a:rPr lang="en-US" sz="2800" dirty="0">
                <a:latin typeface="Calibri" pitchFamily="34" charset="0"/>
              </a:rPr>
              <a:t>.</a:t>
            </a:r>
            <a:endParaRPr lang="sr-Latn-CS" sz="2800" dirty="0"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Mogu se razlikovati </a:t>
            </a:r>
            <a:r>
              <a:rPr lang="sr-Latn-CS" sz="2800" b="1" dirty="0">
                <a:latin typeface="Calibri" pitchFamily="34" charset="0"/>
              </a:rPr>
              <a:t>statički modeli </a:t>
            </a:r>
            <a:r>
              <a:rPr lang="sr-Latn-CS" sz="2800" dirty="0">
                <a:latin typeface="Calibri" pitchFamily="34" charset="0"/>
              </a:rPr>
              <a:t>pojedinih segmenata tela, </a:t>
            </a:r>
            <a:r>
              <a:rPr lang="sr-Latn-CS" sz="2800" b="1" dirty="0">
                <a:latin typeface="Calibri" pitchFamily="34" charset="0"/>
              </a:rPr>
              <a:t>dinamički modeli </a:t>
            </a:r>
            <a:r>
              <a:rPr lang="sr-Latn-CS" sz="2800" dirty="0">
                <a:latin typeface="Calibri" pitchFamily="34" charset="0"/>
              </a:rPr>
              <a:t>i </a:t>
            </a:r>
            <a:r>
              <a:rPr lang="sr-Latn-CS" sz="2800" b="1" dirty="0">
                <a:latin typeface="Calibri" pitchFamily="34" charset="0"/>
              </a:rPr>
              <a:t>specijalni modeli </a:t>
            </a:r>
            <a:r>
              <a:rPr lang="sr-Latn-CS" sz="2800" dirty="0">
                <a:latin typeface="Calibri" pitchFamily="34" charset="0"/>
              </a:rPr>
              <a:t>za analizu pojedinih oblasti tela, kao na pr. model za analizu oblasti šaka-ručni zglob ili šaka-lakat</a:t>
            </a:r>
            <a:r>
              <a:rPr lang="en-US" sz="2800" dirty="0">
                <a:latin typeface="Calibri" pitchFamily="34" charset="0"/>
              </a:rPr>
              <a:t>.</a:t>
            </a:r>
            <a:endParaRPr lang="sr-Latn-CS" sz="2800" dirty="0"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sr-Latn-CS" sz="2800" b="1" dirty="0">
                <a:latin typeface="Calibri" pitchFamily="34" charset="0"/>
              </a:rPr>
              <a:t>Biomehanički model šaka-ručni zglob</a:t>
            </a:r>
            <a:endParaRPr lang="en-US" sz="2800" dirty="0"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Kada se opterećenje primeni na dlansku stranu prstiju pri obuhvatanju/stezanju alata, ručki ili materijala, momenti opterećenja rezultuju na svaki zglob prstiju i ručja.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75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Content Placeholder 4" descr="Untitled-2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4038600" cy="3758410"/>
          </a:xfr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ručni zglob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>
                <a:latin typeface="Calibri" pitchFamily="34" charset="0"/>
              </a:rPr>
              <a:t>Ako osoba steže neki predmet uz maksimalni napor, tipično opterećenje prstiju F</a:t>
            </a:r>
            <a:r>
              <a:rPr lang="sr-Latn-CS" sz="2400" baseline="-25000" dirty="0">
                <a:latin typeface="Calibri" pitchFamily="34" charset="0"/>
              </a:rPr>
              <a:t>L</a:t>
            </a:r>
            <a:r>
              <a:rPr lang="sr-Latn-CS" sz="2400" dirty="0">
                <a:latin typeface="Calibri" pitchFamily="34" charset="0"/>
              </a:rPr>
              <a:t> bilo bi oko 150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sr-Latn-CS" sz="2400" dirty="0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.</a:t>
            </a:r>
            <a:endParaRPr lang="sr-Latn-CS" sz="24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>
                <a:latin typeface="Calibri" pitchFamily="34" charset="0"/>
              </a:rPr>
              <a:t>Pri tome je efektivna sila tetiva fleksora između 420 za dalje i 645 N za bliže tetive.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>
                <a:latin typeface="Calibri" pitchFamily="34" charset="0"/>
              </a:rPr>
              <a:t>Kada se sila naprezanja primeni na tetivu ona je izdužuje za oko 1-2%. Kada opterećenje prestane, ako ima dovoljno vremena za oporavak, tetiva se vraća u prvobitno stanje.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2267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Content Placeholder 4" descr="Untitled-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4451023" cy="2935194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96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r-Latn-CS" sz="36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ručni zglob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0292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/>
              <a:t>Pri devijaciji ručnog zgloba (fleksiji ili ekstenziji) duge tetive prstiju su prisiljene da se saviju, prateći kosti ručnog zgloba ili </a:t>
            </a:r>
            <a:r>
              <a:rPr lang="sr-Latn-CS" sz="2400" i="1" dirty="0"/>
              <a:t>flexor/extensor retinaculum</a:t>
            </a:r>
            <a:r>
              <a:rPr lang="sr-Latn-CS" sz="2400" dirty="0"/>
              <a:t>, što je prikazano na slici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400" dirty="0"/>
              <a:t>Prva slika, kada je šaka u položaju fleksije objašnjava kako medijalni nerv može biti direktno pritisnut kada se opterećenje primenjuje na prste pri stezanju predmeta.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080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šaka-ručni zglob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953000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sz="2400" i="1" dirty="0">
                <a:latin typeface="Calibri" pitchFamily="34" charset="0"/>
              </a:rPr>
              <a:t>Armstrong i Chaffin </a:t>
            </a:r>
            <a:r>
              <a:rPr lang="sr-Latn-CS" sz="2400" dirty="0">
                <a:latin typeface="Calibri" pitchFamily="34" charset="0"/>
              </a:rPr>
              <a:t>predlažu jednostavan „model kotura“ za r</a:t>
            </a:r>
            <a:r>
              <a:rPr lang="en-US" sz="2400" dirty="0">
                <a:latin typeface="Calibri" pitchFamily="34" charset="0"/>
              </a:rPr>
              <a:t>u</a:t>
            </a:r>
            <a:r>
              <a:rPr lang="sr-Latn-RS" sz="2400" dirty="0">
                <a:latin typeface="Calibri" pitchFamily="34" charset="0"/>
              </a:rPr>
              <a:t>čni</a:t>
            </a:r>
            <a:r>
              <a:rPr lang="sr-Latn-CS" sz="2400" dirty="0">
                <a:latin typeface="Calibri" pitchFamily="34" charset="0"/>
              </a:rPr>
              <a:t> zglob.</a:t>
            </a:r>
          </a:p>
          <a:p>
            <a:pPr marL="438912" indent="-32004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sr-Latn-CS" sz="2400" dirty="0">
                <a:latin typeface="Calibri" pitchFamily="34" charset="0"/>
              </a:rPr>
              <a:t>Poluprečnici krivine tetiva u ovom modelu su prikazani kao konstante, preko normalnog obima fleksije i ekstenzije u ručnom zglobu, sa lukom dužine </a:t>
            </a:r>
            <a:r>
              <a:rPr lang="sr-Latn-CS" sz="2400" i="1" dirty="0">
                <a:latin typeface="Calibri" pitchFamily="34" charset="0"/>
              </a:rPr>
              <a:t>X</a:t>
            </a:r>
            <a:r>
              <a:rPr lang="sr-Latn-CS" sz="2400" dirty="0">
                <a:latin typeface="Calibri" pitchFamily="34" charset="0"/>
              </a:rPr>
              <a:t> koji zavisi od poluprečnika R i uglom devijacije ručnog zgloba </a:t>
            </a:r>
            <a:r>
              <a:rPr lang="el-GR" sz="2400" i="1" dirty="0">
                <a:latin typeface="Calibri" pitchFamily="34" charset="0"/>
                <a:cs typeface="Arial" charset="0"/>
              </a:rPr>
              <a:t>θ</a:t>
            </a:r>
            <a:r>
              <a:rPr lang="sr-Latn-CS" sz="2400" dirty="0">
                <a:latin typeface="Calibri" pitchFamily="34" charset="0"/>
              </a:rPr>
              <a:t>, dajući jednačinu:    </a:t>
            </a:r>
            <a:r>
              <a:rPr lang="sr-Latn-CS" sz="2400" b="1" i="1" dirty="0"/>
              <a:t>X</a:t>
            </a:r>
            <a:r>
              <a:rPr lang="sr-Latn-CS" sz="2400" b="1" dirty="0"/>
              <a:t>=R</a:t>
            </a:r>
            <a:r>
              <a:rPr lang="sr-Latn-CS" sz="2400" b="1" i="1" dirty="0">
                <a:sym typeface="Symbol" pitchFamily="18" charset="2"/>
              </a:rPr>
              <a:t></a:t>
            </a:r>
            <a:endParaRPr lang="en-US" b="1" dirty="0"/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953000"/>
          </a:xfrm>
        </p:spPr>
        <p:txBody>
          <a:bodyPr rtlCol="0">
            <a:normAutofit/>
          </a:bodyPr>
          <a:lstStyle/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r-Latn-CS" sz="2400" i="1" dirty="0">
                <a:latin typeface="Calibri" pitchFamily="34" charset="0"/>
              </a:rPr>
              <a:t>Sile koje deluju na ručni zglo</a:t>
            </a:r>
            <a:r>
              <a:rPr lang="en-US" sz="2400" i="1" dirty="0">
                <a:latin typeface="Calibri" pitchFamily="34" charset="0"/>
              </a:rPr>
              <a:t>b</a:t>
            </a:r>
            <a:r>
              <a:rPr lang="sr-Latn-CS" sz="2400" i="1" dirty="0">
                <a:latin typeface="Calibri" pitchFamily="34" charset="0"/>
              </a:rPr>
              <a:t> zbog devijacije tetiva fleksora prstiju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/>
          </a:p>
        </p:txBody>
      </p:sp>
      <p:pic>
        <p:nvPicPr>
          <p:cNvPr id="38917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695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96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šaka-ručni zglob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334000"/>
          </a:xfrm>
        </p:spPr>
        <p:txBody>
          <a:bodyPr>
            <a:normAutofit/>
          </a:bodyPr>
          <a:lstStyle/>
          <a:p>
            <a:pPr marL="273050" indent="-273050" algn="just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600" dirty="0">
                <a:latin typeface="Calibri" pitchFamily="34" charset="0"/>
              </a:rPr>
              <a:t>Interesantno da su poluprečnici krivina pri ekstenziji ručnog zgloba manji nego pri fleksiji, što može ukazati na to da je </a:t>
            </a:r>
            <a:r>
              <a:rPr lang="sr-Latn-C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ekstenzija opasniji položaj od fleksije</a:t>
            </a:r>
          </a:p>
          <a:p>
            <a:pPr marL="273050" indent="-273050" algn="just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600" dirty="0">
                <a:latin typeface="Calibri" pitchFamily="34" charset="0"/>
              </a:rPr>
              <a:t>Ukoliko je F</a:t>
            </a:r>
            <a:r>
              <a:rPr lang="sr-Latn-CS" sz="2600" baseline="-25000" dirty="0">
                <a:latin typeface="Calibri" pitchFamily="34" charset="0"/>
              </a:rPr>
              <a:t>T</a:t>
            </a:r>
            <a:r>
              <a:rPr lang="sr-Latn-CS" sz="2600" dirty="0">
                <a:latin typeface="Calibri" pitchFamily="34" charset="0"/>
              </a:rPr>
              <a:t> poznato, moguće je predvideti unutrašnje sile. Sile tetiva deluju normalno na luk kotura (F</a:t>
            </a:r>
            <a:r>
              <a:rPr lang="sr-Latn-CS" sz="2600" baseline="-25000" dirty="0">
                <a:latin typeface="Calibri" pitchFamily="34" charset="0"/>
              </a:rPr>
              <a:t>N</a:t>
            </a:r>
            <a:r>
              <a:rPr lang="sr-Latn-CS" sz="2600" dirty="0">
                <a:latin typeface="Calibri" pitchFamily="34" charset="0"/>
              </a:rPr>
              <a:t> na slici) zavisno od dužine luka </a:t>
            </a:r>
            <a:r>
              <a:rPr lang="sr-Latn-CS" sz="2600" i="1" dirty="0">
                <a:latin typeface="Calibri" pitchFamily="34" charset="0"/>
              </a:rPr>
              <a:t>X</a:t>
            </a:r>
            <a:r>
              <a:rPr lang="sr-Latn-CS" sz="2600" dirty="0">
                <a:latin typeface="Calibri" pitchFamily="34" charset="0"/>
              </a:rPr>
              <a:t>, koji je prikazan kao proizvod R</a:t>
            </a:r>
            <a:r>
              <a:rPr lang="el-GR" sz="2600" dirty="0">
                <a:latin typeface="Calibri" pitchFamily="34" charset="0"/>
              </a:rPr>
              <a:t>θ</a:t>
            </a:r>
            <a:r>
              <a:rPr lang="sr-Latn-CS" sz="2600" dirty="0">
                <a:latin typeface="Calibri" pitchFamily="34" charset="0"/>
              </a:rPr>
              <a:t>. Vrednost sile F</a:t>
            </a:r>
            <a:r>
              <a:rPr lang="sr-Latn-CS" sz="2600" baseline="-25000" dirty="0">
                <a:latin typeface="Calibri" pitchFamily="34" charset="0"/>
              </a:rPr>
              <a:t>N</a:t>
            </a:r>
            <a:r>
              <a:rPr lang="sr-Latn-CS" sz="2600" dirty="0">
                <a:latin typeface="Calibri" pitchFamily="34" charset="0"/>
              </a:rPr>
              <a:t> je, prema LeVeau: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endParaRPr lang="sr-Latn-CS" sz="2400" dirty="0"/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endParaRPr lang="sr-Latn-CS" sz="1500" dirty="0"/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endParaRPr lang="en-US" sz="1500" dirty="0"/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endParaRPr lang="en-US" sz="1500" dirty="0"/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None/>
            </a:pPr>
            <a:endParaRPr lang="sr-Latn-CS" sz="1500" dirty="0"/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Arial" charset="0"/>
              <a:buNone/>
            </a:pPr>
            <a:r>
              <a:rPr lang="sr-Latn-CS" sz="1800" i="1" dirty="0">
                <a:latin typeface="Calibri" pitchFamily="34" charset="0"/>
              </a:rPr>
              <a:t>F</a:t>
            </a:r>
            <a:r>
              <a:rPr lang="sr-Latn-CS" sz="1800" i="1" baseline="-25000" dirty="0">
                <a:latin typeface="Calibri" pitchFamily="34" charset="0"/>
              </a:rPr>
              <a:t>N </a:t>
            </a:r>
            <a:r>
              <a:rPr lang="sr-Latn-CS" sz="1800" dirty="0">
                <a:latin typeface="Calibri" pitchFamily="34" charset="0"/>
              </a:rPr>
              <a:t>-normalna sila oslanjanja po jedinici dužine luka (N/mm);</a:t>
            </a:r>
            <a:endParaRPr lang="en-US" sz="1800" dirty="0">
              <a:latin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Arial" charset="0"/>
              <a:buNone/>
            </a:pPr>
            <a:r>
              <a:rPr lang="sr-Latn-CS" sz="1800" i="1" dirty="0">
                <a:latin typeface="Calibri" pitchFamily="34" charset="0"/>
              </a:rPr>
              <a:t>F</a:t>
            </a:r>
            <a:r>
              <a:rPr lang="sr-Latn-CS" sz="1800" i="1" baseline="-25000" dirty="0">
                <a:latin typeface="Calibri" pitchFamily="34" charset="0"/>
              </a:rPr>
              <a:t>T </a:t>
            </a:r>
            <a:r>
              <a:rPr lang="sr-Latn-CS" sz="1800" dirty="0">
                <a:latin typeface="Calibri" pitchFamily="34" charset="0"/>
              </a:rPr>
              <a:t>-prosečna sila tetive pri naprezanju (N);</a:t>
            </a:r>
            <a:endParaRPr lang="en-US" sz="1800" dirty="0">
              <a:latin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Arial" charset="0"/>
              <a:buNone/>
            </a:pPr>
            <a:r>
              <a:rPr lang="sr-Latn-CS" sz="1800" i="1" dirty="0">
                <a:latin typeface="Calibri" pitchFamily="34" charset="0"/>
              </a:rPr>
              <a:t>μ </a:t>
            </a:r>
            <a:r>
              <a:rPr lang="sr-Latn-CS" sz="1800" b="1" dirty="0">
                <a:latin typeface="Calibri" pitchFamily="34" charset="0"/>
              </a:rPr>
              <a:t>-</a:t>
            </a:r>
            <a:r>
              <a:rPr lang="sr-Latn-CS" sz="1800" dirty="0">
                <a:latin typeface="Calibri" pitchFamily="34" charset="0"/>
              </a:rPr>
              <a:t> koeficijent trenja između tetive i njene noseće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sr-Latn-CS" sz="1800" dirty="0">
                <a:latin typeface="Calibri" pitchFamily="34" charset="0"/>
              </a:rPr>
              <a:t>sinovijalne membrane;    </a:t>
            </a:r>
            <a:endParaRPr lang="en-US" sz="1800" dirty="0">
              <a:latin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600"/>
              </a:spcBef>
              <a:buClr>
                <a:srgbClr val="E66C7D"/>
              </a:buClr>
              <a:buFont typeface="Arial" charset="0"/>
              <a:buNone/>
            </a:pPr>
            <a:r>
              <a:rPr lang="el-GR" sz="1800" i="1" dirty="0">
                <a:latin typeface="Calibri" pitchFamily="34" charset="0"/>
              </a:rPr>
              <a:t>Θ</a:t>
            </a:r>
            <a:r>
              <a:rPr lang="sr-Latn-CS" sz="1800" i="1" dirty="0">
                <a:latin typeface="Calibri" pitchFamily="34" charset="0"/>
              </a:rPr>
              <a:t> </a:t>
            </a:r>
            <a:r>
              <a:rPr lang="sr-Latn-CS" sz="1800" dirty="0">
                <a:latin typeface="Calibri" pitchFamily="34" charset="0"/>
              </a:rPr>
              <a:t>- ugao kontakta ili ugao devijacije ručnog zgloba (radijan).    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28184"/>
              </p:ext>
            </p:extLst>
          </p:nvPr>
        </p:nvGraphicFramePr>
        <p:xfrm>
          <a:off x="838200" y="40386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6600" imgH="419100" progId="Equation.DSMT4">
                  <p:embed/>
                </p:oleObj>
              </mc:Choice>
              <mc:Fallback>
                <p:oleObj r:id="rId3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2133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14643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šaka-ručni zglob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" y="1709214"/>
            <a:ext cx="6096000" cy="5029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ts val="600"/>
              </a:spcBef>
            </a:pPr>
            <a:r>
              <a:rPr lang="sr-Latn-CS" sz="2400" dirty="0"/>
              <a:t>Kod normalnih, zdravih sinovijalnih zglobova, vrednost </a:t>
            </a:r>
            <a:r>
              <a:rPr lang="sr-Latn-CS" sz="2400" i="1" dirty="0"/>
              <a:t>μ</a:t>
            </a:r>
            <a:r>
              <a:rPr lang="sr-Latn-CS" sz="2400" dirty="0"/>
              <a:t> je vrlo mala, oko 0,003</a:t>
            </a:r>
            <a:r>
              <a:rPr lang="en-US" sz="2400" dirty="0"/>
              <a:t> </a:t>
            </a:r>
            <a:r>
              <a:rPr lang="sr-Latn-CS" sz="2400" dirty="0"/>
              <a:t>-</a:t>
            </a:r>
            <a:r>
              <a:rPr lang="en-US" sz="2400" dirty="0"/>
              <a:t> </a:t>
            </a:r>
            <a:r>
              <a:rPr lang="sr-Latn-CS" sz="2400" dirty="0"/>
              <a:t>0,004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</a:pPr>
            <a:r>
              <a:rPr lang="sr-Latn-CS" sz="2400" dirty="0"/>
              <a:t>Ako se pretpostavi da je </a:t>
            </a:r>
            <a:r>
              <a:rPr lang="sr-Latn-CS" sz="2400" i="1" dirty="0"/>
              <a:t>μ</a:t>
            </a:r>
            <a:r>
              <a:rPr lang="sr-Latn-CS" sz="2400" dirty="0"/>
              <a:t> malo, onda su i tangencijalne sile takođe male i </a:t>
            </a:r>
            <a:r>
              <a:rPr lang="sr-Latn-CS" sz="2400" i="1" dirty="0"/>
              <a:t>F</a:t>
            </a:r>
            <a:r>
              <a:rPr lang="sr-Latn-CS" sz="2400" i="1" baseline="-25000" dirty="0"/>
              <a:t>T</a:t>
            </a:r>
            <a:r>
              <a:rPr lang="sr-Latn-CS" sz="2400" i="1" dirty="0"/>
              <a:t>’</a:t>
            </a:r>
            <a:r>
              <a:rPr lang="sr-Latn-CS" sz="2400" b="1" i="1" dirty="0"/>
              <a:t> = </a:t>
            </a:r>
            <a:r>
              <a:rPr lang="sr-Latn-CS" sz="2400" i="1" dirty="0"/>
              <a:t>F</a:t>
            </a:r>
            <a:r>
              <a:rPr lang="sr-Latn-CS" sz="2400" i="1" baseline="-25000" dirty="0"/>
              <a:t>T</a:t>
            </a:r>
            <a:r>
              <a:rPr lang="sr-Latn-CS" sz="2400" dirty="0"/>
              <a:t>. Prethodna jednačina se sada može uprostiti: 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sr-Cyrl-RS" sz="2400" i="1" dirty="0"/>
              <a:t>     </a:t>
            </a:r>
            <a:r>
              <a:rPr lang="sr-Latn-CS" sz="2400" i="1" dirty="0"/>
              <a:t>F</a:t>
            </a:r>
            <a:r>
              <a:rPr lang="sr-Latn-CS" sz="2400" i="1" baseline="-25000" dirty="0"/>
              <a:t>N</a:t>
            </a:r>
            <a:r>
              <a:rPr lang="sr-Latn-CS" sz="2400" i="1" dirty="0"/>
              <a:t> = F</a:t>
            </a:r>
            <a:r>
              <a:rPr lang="sr-Latn-CS" sz="2400" i="1" baseline="-25000" dirty="0"/>
              <a:t>T </a:t>
            </a:r>
            <a:r>
              <a:rPr lang="sr-Latn-CS" sz="2400" i="1" dirty="0"/>
              <a:t>/ </a:t>
            </a:r>
            <a:r>
              <a:rPr lang="sr-Latn-CS" sz="2400" dirty="0"/>
              <a:t>R </a:t>
            </a:r>
            <a:endParaRPr lang="sr-Latn-CS" sz="900" dirty="0"/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</a:pPr>
            <a:r>
              <a:rPr lang="sr-Latn-CS" sz="2400" dirty="0"/>
              <a:t>Ukupna radijalna, noseća sila </a:t>
            </a:r>
            <a:r>
              <a:rPr lang="sr-Latn-CS" sz="2400" i="1" dirty="0"/>
              <a:t>F</a:t>
            </a:r>
            <a:r>
              <a:rPr lang="sr-Latn-CS" sz="2400" i="1" baseline="-25000" dirty="0"/>
              <a:t>R</a:t>
            </a:r>
            <a:r>
              <a:rPr lang="sr-Latn-CS" sz="2400" dirty="0"/>
              <a:t>, prikazana na slici, predstavlja silu koja deluje na okolne strukture (na primer, na ligamente, kosti i medijalni nerv u karpalnom tunelu) i veličina te sile zavisi od jačine kojom je tetiva obmotana oko kotura.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FD14D-072D-4784-A403-BE58D3C0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9381" r="3333" b="4141"/>
          <a:stretch/>
        </p:blipFill>
        <p:spPr>
          <a:xfrm rot="16200000">
            <a:off x="5127087" y="2721512"/>
            <a:ext cx="5029201" cy="2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9435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Biomehanički model šaka-ručni zglob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3657600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r-Latn-CS" sz="2800" dirty="0">
                <a:latin typeface="Calibri" pitchFamily="34" charset="0"/>
              </a:rPr>
              <a:t>Rezultujući odnos dat je jednačinom iz koje se može uvideti važnost ugla devijacije ručnog zgloba </a:t>
            </a:r>
            <a:r>
              <a:rPr lang="el-GR" sz="2800" dirty="0">
                <a:latin typeface="Calibri" pitchFamily="34" charset="0"/>
              </a:rPr>
              <a:t>θ</a:t>
            </a:r>
            <a:r>
              <a:rPr lang="sr-Latn-CS" sz="2800" dirty="0">
                <a:latin typeface="Calibri" pitchFamily="34" charset="0"/>
              </a:rPr>
              <a:t>:</a:t>
            </a:r>
            <a:r>
              <a:rPr lang="sr-Latn-CS" dirty="0">
                <a:latin typeface="Calibri" pitchFamily="34" charset="0"/>
              </a:rPr>
              <a:t>	</a:t>
            </a:r>
          </a:p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dirty="0"/>
          </a:p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sr-Latn-CS" dirty="0"/>
          </a:p>
          <a:p>
            <a:pPr marL="293688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l-GR" sz="2400" dirty="0">
                <a:latin typeface="Calibri" pitchFamily="34" charset="0"/>
              </a:rPr>
              <a:t>θ </a:t>
            </a:r>
            <a:r>
              <a:rPr lang="sr-Latn-CS" sz="2400" dirty="0">
                <a:latin typeface="Calibri" pitchFamily="34" charset="0"/>
              </a:rPr>
              <a:t>- Ugao devijacije zgloba </a:t>
            </a:r>
          </a:p>
          <a:p>
            <a:pPr marL="293688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r-Latn-CS" sz="2400" i="1" dirty="0">
                <a:latin typeface="Calibri" pitchFamily="34" charset="0"/>
              </a:rPr>
              <a:t>F</a:t>
            </a:r>
            <a:r>
              <a:rPr lang="sr-Latn-CS" sz="2400" i="1" baseline="-25000" dirty="0">
                <a:latin typeface="Calibri" pitchFamily="34" charset="0"/>
              </a:rPr>
              <a:t>T </a:t>
            </a:r>
            <a:r>
              <a:rPr lang="sr-Latn-CS" sz="2400" dirty="0">
                <a:latin typeface="Calibri" pitchFamily="34" charset="0"/>
              </a:rPr>
              <a:t>- Sila tetiva</a:t>
            </a:r>
          </a:p>
          <a:p>
            <a:pPr marL="293688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sr-Latn-CS" sz="2400" i="1" dirty="0">
                <a:latin typeface="Calibri" pitchFamily="34" charset="0"/>
              </a:rPr>
              <a:t>F</a:t>
            </a:r>
            <a:r>
              <a:rPr lang="sr-Latn-CS" sz="2400" i="1" baseline="-25000" dirty="0">
                <a:latin typeface="Calibri" pitchFamily="34" charset="0"/>
              </a:rPr>
              <a:t>R </a:t>
            </a:r>
            <a:r>
              <a:rPr lang="sr-Latn-CS" sz="2400" dirty="0">
                <a:latin typeface="Calibri" pitchFamily="34" charset="0"/>
              </a:rPr>
              <a:t>- Ukupna radijalna sila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3048000" y="3048000"/>
          <a:ext cx="281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55700" imgH="228600" progId="Equation.DSMT4">
                  <p:embed/>
                </p:oleObj>
              </mc:Choice>
              <mc:Fallback>
                <p:oleObj r:id="rId2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2819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5" descr="Untitled-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31" y="3733800"/>
            <a:ext cx="405086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061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838199"/>
            <a:ext cx="8229600" cy="685800"/>
          </a:xfrm>
        </p:spPr>
        <p:txBody>
          <a:bodyPr/>
          <a:lstStyle/>
          <a:p>
            <a:pPr algn="ctr" eaLnBrk="1" hangingPunct="1"/>
            <a:r>
              <a:rPr lang="sr-Latn-CS" sz="4400" b="1" dirty="0"/>
              <a:t>LOKOMOTORNI APARAT</a:t>
            </a:r>
            <a:endParaRPr lang="en-US" sz="4400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00600"/>
          </a:xfrm>
        </p:spPr>
        <p:txBody>
          <a:bodyPr/>
          <a:lstStyle/>
          <a:p>
            <a:pPr algn="just" eaLnBrk="1" hangingPunct="1"/>
            <a:r>
              <a:rPr lang="sr-Latn-CS" sz="2200" dirty="0"/>
              <a:t>Lokomotorni sistem omogućava kretanje čoveka u prostoru. </a:t>
            </a:r>
          </a:p>
          <a:p>
            <a:pPr algn="just" eaLnBrk="1" hangingPunct="1"/>
            <a:r>
              <a:rPr lang="sr-Latn-CS" sz="2200" dirty="0"/>
              <a:t>Elementi ovog sistema su </a:t>
            </a:r>
            <a:r>
              <a:rPr lang="sr-Latn-CS" sz="2200" b="1" dirty="0"/>
              <a:t>kosti, mišići i zglobovi</a:t>
            </a:r>
            <a:r>
              <a:rPr lang="sr-Latn-CS" sz="2200" dirty="0"/>
              <a:t>.</a:t>
            </a:r>
          </a:p>
          <a:p>
            <a:pPr algn="just" eaLnBrk="1" hangingPunct="1"/>
            <a:r>
              <a:rPr lang="sr-Latn-CS" sz="2200" dirty="0"/>
              <a:t>Pri kretanju organizam je izložen dejstvu spoljašnjih (gravitacionih) sila i unutrašnjih sila kojima mišići deluju na kosti za koje su vezani. Kosti se pod dejstvom ovih sila ponašaju kao poluge koje su zglobovima povezane za sisteme.</a:t>
            </a:r>
          </a:p>
          <a:p>
            <a:pPr algn="just" eaLnBrk="1" hangingPunct="1"/>
            <a:r>
              <a:rPr lang="sr-Latn-CS" sz="2200" dirty="0"/>
              <a:t>Funkcionalna anatomija proučava aparat za kretanje u raznim položajima, što predstavlja polaznu osnovu za dalje biomehaničke analize. </a:t>
            </a:r>
          </a:p>
          <a:p>
            <a:pPr algn="just" eaLnBrk="1" hangingPunct="1"/>
            <a:r>
              <a:rPr lang="sr-Latn-CS" sz="2200" dirty="0"/>
              <a:t>Skeletni sistem čoveka se može posmatrati kao skup jednog zatvorenog kinematičkog lanca i pet otvorenih lanaca sa različitim stepenima slobode kretanja (od 240 do 300).</a:t>
            </a:r>
          </a:p>
          <a:p>
            <a:pPr algn="just" eaLnBrk="1" hangingPunct="1"/>
            <a:r>
              <a:rPr lang="sr-Latn-CS" sz="2200" dirty="0"/>
              <a:t>Aproksimativno se može reći da jedna akcija mišića deluje na 3,05 zgloba, a jedan zglob na 9,15 mišića</a:t>
            </a:r>
            <a:r>
              <a:rPr lang="x-none" sz="2200" dirty="0"/>
              <a:t>.</a:t>
            </a:r>
            <a:endParaRPr lang="en-US" sz="2200" dirty="0"/>
          </a:p>
          <a:p>
            <a:pPr eaLnBrk="1" hangingPunct="1"/>
            <a:endParaRPr lang="sr-Latn-CS" sz="24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Od čega zavisi potrebna sila pri radu?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768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sr-Latn-CS" sz="2300" dirty="0">
                <a:latin typeface="Calibri" pitchFamily="34" charset="0"/>
              </a:rPr>
              <a:t>Od </a:t>
            </a:r>
            <a:r>
              <a:rPr lang="sr-Latn-CS" sz="2300" b="1" dirty="0">
                <a:latin typeface="Calibri" pitchFamily="34" charset="0"/>
              </a:rPr>
              <a:t>težine i raspodele tereta </a:t>
            </a:r>
            <a:r>
              <a:rPr lang="sr-Latn-CS" sz="2300" dirty="0">
                <a:latin typeface="Calibri" pitchFamily="34" charset="0"/>
              </a:rPr>
              <a:t>(ogroman teret je teži za podizanje i nošenje u odnosu na kompaktan i manji po gabaritu)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radnog položaja </a:t>
            </a:r>
            <a:r>
              <a:rPr lang="sr-Latn-CS" sz="2300" dirty="0">
                <a:latin typeface="Calibri" pitchFamily="34" charset="0"/>
              </a:rPr>
              <a:t>(neodgovarajući položaji mogu zahtevati veće sile)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brzine pokreta </a:t>
            </a:r>
            <a:r>
              <a:rPr lang="sr-Latn-CS" sz="2300" dirty="0">
                <a:latin typeface="Calibri" pitchFamily="34" charset="0"/>
              </a:rPr>
              <a:t>(za veće brzine pokreta kapacitet sile je smanjen)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karakteristika površine predmeta </a:t>
            </a:r>
            <a:r>
              <a:rPr lang="sr-Latn-CS" sz="2300" dirty="0">
                <a:latin typeface="Calibri" pitchFamily="34" charset="0"/>
              </a:rPr>
              <a:t>rukovanja (veća klizavost zahteva veću silu držanja predmeta)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prisustva vibracija </a:t>
            </a:r>
            <a:r>
              <a:rPr lang="sr-Latn-CS" sz="2300" dirty="0">
                <a:latin typeface="Calibri" pitchFamily="34" charset="0"/>
              </a:rPr>
              <a:t>(vibracije ručnih alata mogu povećati zahtevane sile držanja alata)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tipa držanja </a:t>
            </a:r>
            <a:r>
              <a:rPr lang="sr-Latn-CS" sz="2300" dirty="0">
                <a:latin typeface="Calibri" pitchFamily="34" charset="0"/>
              </a:rPr>
              <a:t>predmeta ili alata (držanje prstima obično stvara 3-4 puta veću silu na tetive od obuhvatanja)</a:t>
            </a:r>
            <a:r>
              <a:rPr lang="sr-Latn-RS" sz="2300" dirty="0">
                <a:latin typeface="Calibri" pitchFamily="34" charset="0"/>
              </a:rPr>
              <a:t>;</a:t>
            </a:r>
            <a:endParaRPr lang="en-US" sz="23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300" b="1" dirty="0">
                <a:latin typeface="Calibri" pitchFamily="34" charset="0"/>
              </a:rPr>
              <a:t>korišćenja zaštitnih rukavica </a:t>
            </a:r>
            <a:r>
              <a:rPr lang="sr-Latn-CS" sz="2300" dirty="0">
                <a:latin typeface="Calibri" pitchFamily="34" charset="0"/>
              </a:rPr>
              <a:t>(preširoke kao i pretesne rukavice mogu zahtevati čvršće držanje, tj. povećanu silu).</a:t>
            </a:r>
            <a:endParaRPr lang="en-US" sz="2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2928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Položaj tela i sila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724400" cy="54102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dirty="0">
                <a:latin typeface="Calibri" pitchFamily="34" charset="0"/>
              </a:rPr>
              <a:t>Položaj tela ili dela tela bitno utiče na sposobnost mišića da generiše silu. Mišići generišu optimalne sile za željeni pokret kada je ekstremitet u neutralnom položaju</a:t>
            </a:r>
            <a:r>
              <a:rPr lang="en-US" sz="2400" dirty="0">
                <a:latin typeface="Calibri" pitchFamily="34" charset="0"/>
              </a:rPr>
              <a:t>.</a:t>
            </a:r>
            <a:endParaRPr lang="sr-Latn-CS" sz="2400" dirty="0"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dirty="0">
                <a:latin typeface="Calibri" pitchFamily="34" charset="0"/>
              </a:rPr>
              <a:t>U položajima koji nisu neutralni, mišići da bi izvršili isti radni zadatak, moraju generisati veće unutrašnje sile.</a:t>
            </a:r>
          </a:p>
          <a:p>
            <a:pPr marL="274320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400" dirty="0">
                <a:latin typeface="Calibri" pitchFamily="34" charset="0"/>
              </a:rPr>
              <a:t>Za dostizanje istog nivoa sile pri držanju samo prstima, neophodno je primeniti 3 do 4 puta veću silu nego pri obuhvatanju predmeta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0"/>
            <a:ext cx="4114800" cy="5181600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000" b="1" i="1" dirty="0">
                <a:latin typeface="Calibri" pitchFamily="34" charset="0"/>
              </a:rPr>
              <a:t>Uticaj ugla ručnog zgloba na snagu obuhvatanja/stezanja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06681"/>
              </p:ext>
            </p:extLst>
          </p:nvPr>
        </p:nvGraphicFramePr>
        <p:xfrm>
          <a:off x="4876800" y="2286000"/>
          <a:ext cx="4114800" cy="434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CS" sz="2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Ugao zgloba (°)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marT="45721" marB="45721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0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Snaga obuhvatanja (%)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marT="45721" marB="45721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Neutralan položaj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>
                          <a:latin typeface="Calibri" pitchFamily="34" charset="0"/>
                          <a:ea typeface="Arial Unicode MS"/>
                        </a:rPr>
                        <a:t>100 %</a:t>
                      </a:r>
                      <a:endParaRPr lang="en-US" sz="18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Fleksija 45°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60 %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Fleksija 65°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45 %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Ekstenzija 45°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75%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Ekstenzija 60°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>
                          <a:latin typeface="Calibri" pitchFamily="34" charset="0"/>
                          <a:ea typeface="Arial Unicode MS"/>
                        </a:rPr>
                        <a:t>63 %</a:t>
                      </a:r>
                      <a:endParaRPr lang="en-US" sz="18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Ulnarna devijacija 45°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75 %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9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Radijalna devijacija 25°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CS" sz="1800" b="1" dirty="0">
                          <a:latin typeface="Calibri" pitchFamily="34" charset="0"/>
                          <a:ea typeface="Arial Unicode MS"/>
                        </a:rPr>
                        <a:t>80 %</a:t>
                      </a:r>
                      <a:endParaRPr lang="en-US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3679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Položaj tela i sila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Položaj </a:t>
            </a:r>
            <a:r>
              <a:rPr lang="en-US" sz="2800" dirty="0" err="1">
                <a:latin typeface="Calibri" pitchFamily="34" charset="0"/>
              </a:rPr>
              <a:t>tela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utiče na mišićnu silu posredstvom koncepta koji se odnosi na sisteme poluga i obrtne momente kroz celo telo. </a:t>
            </a: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Obrtni  momenat, torzija (T, ili sila rotacije oko zgloba) je funkcija unutrašnje mišićne sile (F) pomnožena normalnim (upravnim) rastojanjem između ose zgloba i mesta primene mišićne sile (mesto pripoja tetive) – 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- poznato i kao krak sile: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sr-Latn-CS" sz="2800" i="1" dirty="0">
                <a:latin typeface="Calibri" pitchFamily="34" charset="0"/>
              </a:rPr>
              <a:t>T=F×m</a:t>
            </a:r>
            <a:r>
              <a:rPr lang="sr-Latn-CS" sz="2800" dirty="0">
                <a:latin typeface="Calibri" pitchFamily="34" charset="0"/>
              </a:rPr>
              <a:t> </a:t>
            </a: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Kada su dve kosti u neutralnom položaju (npr., kao kada je lakat pod uglom od 90°),  krak sile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- m</a:t>
            </a:r>
            <a:r>
              <a:rPr lang="sr-Latn-CS" sz="2800" b="1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je duži, te zbog toga mišić proizvodi najveći obrtni momenat. 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6293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Položaj tela i sila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648200" cy="4876800"/>
          </a:xfrm>
        </p:spPr>
        <p:txBody>
          <a:bodyPr rtlCol="0">
            <a:norm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CS" sz="2400" dirty="0">
                <a:latin typeface="Calibri" pitchFamily="34" charset="0"/>
              </a:rPr>
              <a:t>U slučaju A, kada je lakat opružen, rastojanje </a:t>
            </a:r>
            <a:r>
              <a:rPr lang="sr-Latn-CS" sz="2400" b="1" dirty="0">
                <a:latin typeface="Calibri" pitchFamily="34" charset="0"/>
              </a:rPr>
              <a:t>m</a:t>
            </a:r>
            <a:r>
              <a:rPr lang="sr-Latn-CS" sz="2400" dirty="0">
                <a:latin typeface="Calibri" pitchFamily="34" charset="0"/>
              </a:rPr>
              <a:t> je malo, sile kompresije su veće od sila rotacije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U</a:t>
            </a:r>
            <a:r>
              <a:rPr lang="sr-Latn-CS" sz="2400" dirty="0">
                <a:latin typeface="Calibri" pitchFamily="34" charset="0"/>
              </a:rPr>
              <a:t> slučaju B, kada je lakat pod uglom od 45° ove sile su jednake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U</a:t>
            </a:r>
            <a:r>
              <a:rPr lang="sr-Latn-CS" sz="2400" dirty="0">
                <a:latin typeface="Calibri" pitchFamily="34" charset="0"/>
              </a:rPr>
              <a:t> slučaju C, kad je lakat u fleksiji od 90°(m je oko 5 cm), sile rotacije </a:t>
            </a:r>
            <a:r>
              <a:rPr lang="en-US" sz="2400" dirty="0" err="1">
                <a:latin typeface="Calibri" pitchFamily="34" charset="0"/>
              </a:rPr>
              <a:t>su</a:t>
            </a:r>
            <a:r>
              <a:rPr lang="sr-Latn-CS" sz="2400" dirty="0">
                <a:latin typeface="Calibri" pitchFamily="34" charset="0"/>
              </a:rPr>
              <a:t> veće od sila kompresije (što znači  da je i obrtni momenat  najveći).</a:t>
            </a:r>
          </a:p>
          <a:p>
            <a:pPr marL="438912" indent="-32004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sr-Latn-CS" sz="2400" dirty="0"/>
          </a:p>
          <a:p>
            <a:pPr marL="438912" indent="-32004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sr-Latn-CS" sz="2400" dirty="0"/>
          </a:p>
          <a:p>
            <a:pPr marL="438912" indent="-32004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en-US" sz="2400" dirty="0"/>
          </a:p>
        </p:txBody>
      </p:sp>
      <p:pic>
        <p:nvPicPr>
          <p:cNvPr id="44036" name="Content Placeholder 4" descr="sls7+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20925"/>
            <a:ext cx="4267200" cy="2860675"/>
          </a:xfrm>
        </p:spPr>
      </p:pic>
    </p:spTree>
    <p:extLst>
      <p:ext uri="{BB962C8B-B14F-4D97-AF65-F5344CB8AC3E}">
        <p14:creationId xmlns:p14="http://schemas.microsoft.com/office/powerpoint/2010/main" val="206476128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OCENJIVANJE POLOŽAJA TELA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0"/>
          </a:xfrm>
        </p:spPr>
        <p:txBody>
          <a:bodyPr rtlCol="0">
            <a:normAutofit/>
          </a:bodyPr>
          <a:lstStyle/>
          <a:p>
            <a:pPr marL="1028700" indent="-5143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lphaLcParenR"/>
              <a:tabLst>
                <a:tab pos="1260475" algn="l"/>
              </a:tabLst>
              <a:defRPr/>
            </a:pPr>
            <a:r>
              <a:rPr lang="sr-Latn-CS" sz="3200" b="1" dirty="0">
                <a:latin typeface="Calibri" pitchFamily="34" charset="0"/>
              </a:rPr>
              <a:t>metode direktnog posmatranja;</a:t>
            </a:r>
            <a:endParaRPr lang="sr-Latn-RS" sz="3200" b="1" dirty="0">
              <a:latin typeface="Calibri" pitchFamily="34" charset="0"/>
            </a:endParaRPr>
          </a:p>
          <a:p>
            <a:pPr marL="1028700" indent="-5143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lphaLcParenR"/>
              <a:tabLst>
                <a:tab pos="1260475" algn="l"/>
              </a:tabLst>
              <a:defRPr/>
            </a:pPr>
            <a:r>
              <a:rPr lang="sr-Latn-CS" sz="3200" b="1" dirty="0">
                <a:latin typeface="Calibri" pitchFamily="34" charset="0"/>
              </a:rPr>
              <a:t>metode direktnog merenja;</a:t>
            </a:r>
          </a:p>
          <a:p>
            <a:pPr marL="1028700" indent="-5143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lphaLcParenR"/>
              <a:tabLst>
                <a:tab pos="1260475" algn="l"/>
              </a:tabLst>
              <a:defRPr/>
            </a:pPr>
            <a:r>
              <a:rPr lang="sr-Latn-CS" sz="3200" b="1" dirty="0">
                <a:latin typeface="Calibri" pitchFamily="34" charset="0"/>
              </a:rPr>
              <a:t>metode posrednog posmatranja;</a:t>
            </a:r>
          </a:p>
          <a:p>
            <a:pPr marL="1028700" indent="-5143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+mj-lt"/>
              <a:buAutoNum type="alphaLcParenR"/>
              <a:tabLst>
                <a:tab pos="1260475" algn="l"/>
              </a:tabLst>
              <a:defRPr/>
            </a:pPr>
            <a:r>
              <a:rPr lang="sr-Latn-CS" sz="3200" b="1" dirty="0">
                <a:latin typeface="Calibri" pitchFamily="34" charset="0"/>
              </a:rPr>
              <a:t>subjektivne metode.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AutoNum type="alphaLcParenR" startAt="4"/>
              <a:defRPr/>
            </a:pPr>
            <a:endParaRPr lang="sr-Latn-CS" sz="1700" b="1" dirty="0"/>
          </a:p>
        </p:txBody>
      </p:sp>
    </p:spTree>
    <p:extLst>
      <p:ext uri="{BB962C8B-B14F-4D97-AF65-F5344CB8AC3E}">
        <p14:creationId xmlns:p14="http://schemas.microsoft.com/office/powerpoint/2010/main" val="264004377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OCENJIVANJE POLOŽAJA TELA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None/>
              <a:defRPr/>
            </a:pPr>
            <a:r>
              <a:rPr lang="sr-Latn-CS" sz="3500" b="1" i="1" dirty="0">
                <a:latin typeface="Calibri" pitchFamily="34" charset="0"/>
              </a:rPr>
              <a:t>a) Metode direktnog posmatranja</a:t>
            </a:r>
            <a:endParaRPr lang="sr-Cyrl-CS" sz="3500" b="1" i="1" dirty="0">
              <a:latin typeface="Calibri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sr-Latn-CS" sz="1100" b="1" dirty="0">
              <a:latin typeface="Calibri" pitchFamily="34" charset="0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OWAS metoda (</a:t>
            </a:r>
            <a:r>
              <a:rPr lang="sr-Latn-CS" sz="2800" b="1" dirty="0">
                <a:latin typeface="Calibri" pitchFamily="34" charset="0"/>
              </a:rPr>
              <a:t>O</a:t>
            </a:r>
            <a:r>
              <a:rPr lang="sr-Latn-CS" sz="2800" dirty="0">
                <a:latin typeface="Calibri" pitchFamily="34" charset="0"/>
              </a:rPr>
              <a:t>vako Oy, </a:t>
            </a:r>
            <a:r>
              <a:rPr lang="sr-Latn-CS" sz="2800" b="1" dirty="0">
                <a:latin typeface="Calibri" pitchFamily="34" charset="0"/>
              </a:rPr>
              <a:t>W</a:t>
            </a:r>
            <a:r>
              <a:rPr lang="sr-Latn-CS" sz="2800" dirty="0">
                <a:latin typeface="Calibri" pitchFamily="34" charset="0"/>
              </a:rPr>
              <a:t>orking posture, </a:t>
            </a:r>
            <a:r>
              <a:rPr lang="sr-Latn-CS" sz="2800" b="1" dirty="0">
                <a:latin typeface="Calibri" pitchFamily="34" charset="0"/>
              </a:rPr>
              <a:t>A</a:t>
            </a:r>
            <a:r>
              <a:rPr lang="sr-Latn-CS" sz="2800" dirty="0">
                <a:latin typeface="Calibri" pitchFamily="34" charset="0"/>
              </a:rPr>
              <a:t>nalysing, </a:t>
            </a:r>
            <a:r>
              <a:rPr lang="sr-Latn-CS" sz="2800" b="1" dirty="0">
                <a:latin typeface="Calibri" pitchFamily="34" charset="0"/>
              </a:rPr>
              <a:t>S</a:t>
            </a:r>
            <a:r>
              <a:rPr lang="sr-Latn-CS" sz="2800" dirty="0">
                <a:latin typeface="Calibri" pitchFamily="34" charset="0"/>
              </a:rPr>
              <a:t>ystem);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RULA metoda (Rapid Uper Limb Assessment);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REBA metoda (Rapid Uper Limb Assessment);</a:t>
            </a:r>
          </a:p>
          <a:p>
            <a:pPr marL="274320" indent="-27432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800" dirty="0">
                <a:latin typeface="Calibri" pitchFamily="34" charset="0"/>
              </a:rPr>
              <a:t>Tram metoda (Berns i Milner, Švedska teška industrija).</a:t>
            </a:r>
          </a:p>
        </p:txBody>
      </p:sp>
    </p:spTree>
    <p:extLst>
      <p:ext uri="{BB962C8B-B14F-4D97-AF65-F5344CB8AC3E}">
        <p14:creationId xmlns:p14="http://schemas.microsoft.com/office/powerpoint/2010/main" val="215306050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OWAS metoda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>
            <a:normAutofit/>
          </a:bodyPr>
          <a:lstStyle/>
          <a:p>
            <a:pPr marL="273050" indent="-273050" algn="just" eaLnBrk="1" hangingPunct="1">
              <a:lnSpc>
                <a:spcPct val="9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800" dirty="0">
                <a:latin typeface="Calibri" pitchFamily="34" charset="0"/>
              </a:rPr>
              <a:t>Definiše </a:t>
            </a:r>
            <a:r>
              <a:rPr lang="sr-Latn-CS" sz="2800" b="1" dirty="0">
                <a:latin typeface="Calibri" pitchFamily="34" charset="0"/>
              </a:rPr>
              <a:t>4 položaja leđa</a:t>
            </a:r>
            <a:r>
              <a:rPr lang="sr-Latn-CS" sz="2800" dirty="0">
                <a:latin typeface="Calibri" pitchFamily="34" charset="0"/>
              </a:rPr>
              <a:t>, </a:t>
            </a:r>
            <a:r>
              <a:rPr lang="sr-Latn-CS" sz="2800" b="1" dirty="0">
                <a:latin typeface="Calibri" pitchFamily="34" charset="0"/>
              </a:rPr>
              <a:t>3 položaja ruku </a:t>
            </a:r>
            <a:r>
              <a:rPr lang="sr-Latn-CS" sz="2800" dirty="0">
                <a:latin typeface="Calibri" pitchFamily="34" charset="0"/>
              </a:rPr>
              <a:t>i </a:t>
            </a:r>
            <a:r>
              <a:rPr lang="sr-Latn-CS" sz="2800" b="1" dirty="0">
                <a:latin typeface="Calibri" pitchFamily="34" charset="0"/>
              </a:rPr>
              <a:t>7 položaja nogu</a:t>
            </a:r>
            <a:r>
              <a:rPr lang="sr-Latn-CS" sz="2800" dirty="0">
                <a:latin typeface="Calibri" pitchFamily="34" charset="0"/>
              </a:rPr>
              <a:t>, što ukupno čini </a:t>
            </a:r>
            <a:r>
              <a:rPr lang="sr-Latn-CS" sz="2800" b="1" dirty="0">
                <a:latin typeface="Calibri" pitchFamily="34" charset="0"/>
              </a:rPr>
              <a:t>84</a:t>
            </a:r>
            <a:r>
              <a:rPr lang="sr-Latn-CS" sz="2800" dirty="0">
                <a:latin typeface="Calibri" pitchFamily="34" charset="0"/>
              </a:rPr>
              <a:t> osnovna radna položaja (4x3x7).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800" dirty="0">
                <a:latin typeface="Calibri" pitchFamily="34" charset="0"/>
              </a:rPr>
              <a:t>Ukoliko se pri radu koristi snaga do 10 kg, do 20 kg ili do 30 kg, dodaju se još 3 promenljive, čime se broj osnovnih radnih položaja povečava na </a:t>
            </a:r>
            <a:r>
              <a:rPr lang="sr-Latn-CS" sz="2800" b="1" dirty="0">
                <a:latin typeface="Calibri" pitchFamily="34" charset="0"/>
              </a:rPr>
              <a:t>252</a:t>
            </a:r>
            <a:r>
              <a:rPr lang="sr-Latn-CS" sz="2800" dirty="0">
                <a:latin typeface="Calibri" pitchFamily="34" charset="0"/>
              </a:rPr>
              <a:t> (84x3).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800" dirty="0">
                <a:latin typeface="Calibri" pitchFamily="34" charset="0"/>
              </a:rPr>
              <a:t>Moguće je analizirati još 3 posebna položaja nogu (sedenje, položaj bez oslonca nogu i puzanje ili penjanje), čime se broj dodatnih radnih položaja povećava za još 108 (4x3x3x3).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ts val="600"/>
              </a:spcBef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800" dirty="0">
                <a:latin typeface="Calibri" pitchFamily="34" charset="0"/>
              </a:rPr>
              <a:t>OWAS metodom moguće je dakle analizirati ukupno </a:t>
            </a:r>
            <a:r>
              <a:rPr lang="sr-Latn-CS" sz="2800" b="1" dirty="0">
                <a:latin typeface="Calibri" pitchFamily="34" charset="0"/>
              </a:rPr>
              <a:t>360</a:t>
            </a:r>
            <a:r>
              <a:rPr lang="sr-Latn-CS" sz="2800" dirty="0">
                <a:latin typeface="Calibri" pitchFamily="34" charset="0"/>
              </a:rPr>
              <a:t> radnih položaja (252+108).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6643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OWAS metoda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810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U tačno određenim intervalima, najčešće na 30 sekundi, vrši se trenutno posmatranje rada koje se registruje na posebnom formularu za snimanje (multimoment  snimanje)</a:t>
            </a:r>
          </a:p>
          <a:p>
            <a:pPr marL="109728" indent="0" algn="just" eaLnBrk="1" hangingPunct="1">
              <a:spcBef>
                <a:spcPts val="600"/>
              </a:spcBef>
              <a:buNone/>
            </a:pPr>
            <a:endParaRPr lang="sr-Latn-CS" sz="2800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Vremenom se metoda usavršavala, tako da sada omogućava kategorizaciju preporuka i definisanje neophodne brzine korekcija radnih položaja.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835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OCENJIVANJE POLOŽAJA TELA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None/>
            </a:pPr>
            <a:r>
              <a:rPr lang="sr-Latn-CS" sz="3300" b="1" i="1" dirty="0">
                <a:latin typeface="Calibri" pitchFamily="34" charset="0"/>
              </a:rPr>
              <a:t>b) Metode direktnog merenja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Merenje uglova između segmenata </a:t>
            </a:r>
            <a:r>
              <a:rPr lang="sr-Latn-CS" sz="2300" b="1" dirty="0">
                <a:latin typeface="Calibri" pitchFamily="34" charset="0"/>
              </a:rPr>
              <a:t>goniometrom</a:t>
            </a:r>
            <a:r>
              <a:rPr lang="sr-Latn-CS" sz="2300" dirty="0">
                <a:latin typeface="Calibri" pitchFamily="34" charset="0"/>
              </a:rPr>
              <a:t>.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Merenje pomoću radioaktivne pilule u cilju određivanja leđnog opterećenja a na osnovu </a:t>
            </a:r>
            <a:r>
              <a:rPr lang="sr-Latn-CS" sz="2300" b="1" dirty="0">
                <a:latin typeface="Calibri" pitchFamily="34" charset="0"/>
              </a:rPr>
              <a:t>promene abdominalnog pritiska </a:t>
            </a:r>
            <a:r>
              <a:rPr lang="sr-Latn-CS" sz="2300" dirty="0">
                <a:latin typeface="Calibri" pitchFamily="34" charset="0"/>
              </a:rPr>
              <a:t>(Davis, Stubbs, Ridd).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Korišćenje </a:t>
            </a:r>
            <a:r>
              <a:rPr lang="sr-Latn-CS" sz="2300" b="1" dirty="0">
                <a:latin typeface="Calibri" pitchFamily="34" charset="0"/>
              </a:rPr>
              <a:t>merača za istezanje </a:t>
            </a:r>
            <a:r>
              <a:rPr lang="sr-Latn-CS" sz="2300" dirty="0">
                <a:latin typeface="Calibri" pitchFamily="34" charset="0"/>
              </a:rPr>
              <a:t>pričvršćenih na odelo (O</a:t>
            </a:r>
            <a:r>
              <a:rPr lang="en-US" sz="2300" dirty="0">
                <a:latin typeface="Calibri" pitchFamily="34" charset="0"/>
              </a:rPr>
              <a:t>’Brien, Paradise</a:t>
            </a:r>
            <a:r>
              <a:rPr lang="sr-Latn-CS" sz="2300" dirty="0">
                <a:latin typeface="Calibri" pitchFamily="34" charset="0"/>
              </a:rPr>
              <a:t>).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Instrument za </a:t>
            </a:r>
            <a:r>
              <a:rPr lang="sr-Latn-CS" sz="2300" b="1" dirty="0">
                <a:latin typeface="Calibri" pitchFamily="34" charset="0"/>
              </a:rPr>
              <a:t>snimanje pokreta kičme </a:t>
            </a:r>
            <a:r>
              <a:rPr lang="sr-Latn-CS" sz="2300" dirty="0">
                <a:latin typeface="Calibri" pitchFamily="34" charset="0"/>
              </a:rPr>
              <a:t>i preračunavanje putem računara.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Merenje pomoću elastičnih lakih cevi koje sadrže </a:t>
            </a:r>
            <a:r>
              <a:rPr lang="sr-Latn-CS" sz="2300" b="1" dirty="0">
                <a:latin typeface="Calibri" pitchFamily="34" charset="0"/>
              </a:rPr>
              <a:t>merne trake </a:t>
            </a:r>
            <a:r>
              <a:rPr lang="sr-Latn-CS" sz="2300" dirty="0">
                <a:latin typeface="Calibri" pitchFamily="34" charset="0"/>
              </a:rPr>
              <a:t>pričvršćene za zglob ili duž kičme.</a:t>
            </a:r>
          </a:p>
          <a:p>
            <a:pPr marL="273050" indent="-2730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r>
              <a:rPr lang="sr-Latn-CS" sz="2300" dirty="0">
                <a:latin typeface="Calibri" pitchFamily="34" charset="0"/>
              </a:rPr>
              <a:t>Snimanje miolektričnih signala mišića pri radu </a:t>
            </a:r>
            <a:r>
              <a:rPr lang="sr-Latn-CS" sz="2300" b="1" dirty="0">
                <a:latin typeface="Calibri" pitchFamily="34" charset="0"/>
              </a:rPr>
              <a:t>elektromiografijom </a:t>
            </a:r>
            <a:r>
              <a:rPr lang="sr-Latn-CS" sz="2300" dirty="0">
                <a:latin typeface="Calibri" pitchFamily="34" charset="0"/>
              </a:rPr>
              <a:t>u cilju analize nivoa aktivnosti mišića.</a:t>
            </a:r>
            <a:endParaRPr lang="sr-Latn-CS" sz="2300" dirty="0"/>
          </a:p>
          <a:p>
            <a:pPr marL="273050" indent="-273050" eaLnBrk="1" hangingPunct="1">
              <a:spcBef>
                <a:spcPts val="600"/>
              </a:spcBef>
              <a:spcAft>
                <a:spcPts val="600"/>
              </a:spcAft>
              <a:buClr>
                <a:srgbClr val="E66C7D"/>
              </a:buClr>
              <a:buFont typeface="Wingdings 2" pitchFamily="18" charset="2"/>
              <a:buChar char="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579998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OCENJIVANJE POLOŽAJA TELA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054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sr-Latn-CS" sz="3600" b="1" i="1" dirty="0">
                <a:latin typeface="Calibri" pitchFamily="34" charset="0"/>
              </a:rPr>
              <a:t>c) Metode posrednog posmatranja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800" dirty="0">
                <a:latin typeface="Calibri" pitchFamily="34" charset="0"/>
              </a:rPr>
              <a:t>Korišćenje </a:t>
            </a:r>
            <a:r>
              <a:rPr lang="sr-Latn-CS" sz="2800" b="1" dirty="0">
                <a:latin typeface="Calibri" pitchFamily="34" charset="0"/>
              </a:rPr>
              <a:t>videokamera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(ARBAN metoda</a:t>
            </a:r>
            <a:r>
              <a:rPr lang="en-US" sz="2800" dirty="0">
                <a:latin typeface="Calibri" pitchFamily="34" charset="0"/>
              </a:rPr>
              <a:t> u</a:t>
            </a:r>
            <a:r>
              <a:rPr lang="sr-Latn-CS" sz="2800" dirty="0">
                <a:latin typeface="Calibri" pitchFamily="34" charset="0"/>
              </a:rPr>
              <a:t> </a:t>
            </a:r>
            <a:r>
              <a:rPr lang="sr-Latn-RS" sz="2800" dirty="0">
                <a:latin typeface="Calibri" pitchFamily="34" charset="0"/>
              </a:rPr>
              <a:t>š</a:t>
            </a:r>
            <a:r>
              <a:rPr lang="sr-Latn-CS" sz="2800" dirty="0">
                <a:latin typeface="Calibri" pitchFamily="34" charset="0"/>
              </a:rPr>
              <a:t>vedsk</a:t>
            </a:r>
            <a:r>
              <a:rPr lang="en-US" sz="2800" dirty="0" err="1">
                <a:latin typeface="Calibri" pitchFamily="34" charset="0"/>
              </a:rPr>
              <a:t>oj</a:t>
            </a:r>
            <a:r>
              <a:rPr lang="sr-Latn-CS" sz="2800" dirty="0">
                <a:latin typeface="Calibri" pitchFamily="34" charset="0"/>
              </a:rPr>
              <a:t> građevinskoj industriji -</a:t>
            </a:r>
            <a:r>
              <a:rPr lang="en-US" sz="2800" dirty="0">
                <a:latin typeface="Calibri" pitchFamily="34" charset="0"/>
              </a:rPr>
              <a:t> Voigt </a:t>
            </a:r>
            <a:r>
              <a:rPr lang="sr-Latn-CS" sz="2800" dirty="0">
                <a:latin typeface="Calibri" pitchFamily="34" charset="0"/>
              </a:rPr>
              <a:t>-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2 sinhronizovane kamere, Winkel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-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snimanje čoveka, analiza snimka i EMG registrovanje).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sr-Latn-CS" sz="2800" b="1" dirty="0">
                <a:latin typeface="Calibri" pitchFamily="34" charset="0"/>
              </a:rPr>
              <a:t>CODA</a:t>
            </a:r>
            <a:r>
              <a:rPr lang="sr-Latn-CS" sz="2800" dirty="0">
                <a:latin typeface="Calibri" pitchFamily="34" charset="0"/>
              </a:rPr>
              <a:t> metoda (koristi Kartezijanski optoelektronski dinamički antropometar </a:t>
            </a:r>
            <a:r>
              <a:rPr lang="en-US" sz="2800" dirty="0" err="1">
                <a:latin typeface="Calibri" pitchFamily="34" charset="0"/>
              </a:rPr>
              <a:t>koji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koristi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opti</a:t>
            </a:r>
            <a:r>
              <a:rPr lang="sr-Latn-CS" sz="2800" dirty="0">
                <a:latin typeface="Calibri" pitchFamily="34" charset="0"/>
              </a:rPr>
              <a:t>čki sistem sa reflektujućim markerima koje računar prepoznaje i preračunava položaje tela u prostoru).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sr-Latn-CS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3415573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838200"/>
          </a:xfrm>
        </p:spPr>
        <p:txBody>
          <a:bodyPr/>
          <a:lstStyle/>
          <a:p>
            <a:pPr algn="r" eaLnBrk="1" hangingPunct="1"/>
            <a:r>
              <a:rPr lang="sr-Latn-CS" sz="3200" b="1" dirty="0"/>
              <a:t>Lokomotorni-mišićnoskeletni</a:t>
            </a:r>
            <a:r>
              <a:rPr lang="sr-Latn-CS" sz="4000" dirty="0"/>
              <a:t> </a:t>
            </a:r>
            <a:r>
              <a:rPr lang="sr-Latn-CS" sz="3200" b="1" dirty="0"/>
              <a:t>sistem</a:t>
            </a:r>
            <a:endParaRPr lang="en-US" sz="32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724400"/>
          </a:xfrm>
        </p:spPr>
        <p:txBody>
          <a:bodyPr/>
          <a:lstStyle/>
          <a:p>
            <a:pPr algn="just" eaLnBrk="1" hangingPunct="1"/>
            <a:r>
              <a:rPr lang="sr-Latn-CS" sz="2800" dirty="0"/>
              <a:t>Skelet čini više od 200 </a:t>
            </a:r>
            <a:r>
              <a:rPr lang="sr-Latn-CS" sz="2800" b="1" dirty="0"/>
              <a:t>kostiju</a:t>
            </a:r>
            <a:r>
              <a:rPr lang="sr-Latn-CS" sz="2800" dirty="0"/>
              <a:t>, koje se prema građi dele na duge, kratke i pljosnate.</a:t>
            </a:r>
          </a:p>
          <a:p>
            <a:pPr algn="just" eaLnBrk="1" hangingPunct="1"/>
            <a:r>
              <a:rPr lang="sr-Latn-CS" sz="2800" dirty="0"/>
              <a:t>Kosti štite organe i sisteme organa unutar ljudskog tela. Tako pršljen štiti kičmenu moždinu, rebra štite pluća, a karlica reproduktivne i abdominalne organe.</a:t>
            </a:r>
          </a:p>
          <a:p>
            <a:pPr algn="just" eaLnBrk="1" hangingPunct="1"/>
            <a:r>
              <a:rPr lang="sr-Latn-CS" sz="2800" dirty="0"/>
              <a:t>Kosti takođe igraju važnu ulogu u podupiranju i nošenju težine ljudskog tela.</a:t>
            </a:r>
          </a:p>
          <a:p>
            <a:pPr algn="just" eaLnBrk="1" hangingPunct="1"/>
            <a:r>
              <a:rPr lang="sr-Latn-CS" sz="2800" dirty="0"/>
              <a:t>Spoj dve ili više kostiju ostvaruje se putem</a:t>
            </a:r>
            <a:r>
              <a:rPr lang="sr-Latn-CS" sz="2800" b="1" dirty="0"/>
              <a:t> zglobova</a:t>
            </a:r>
            <a:r>
              <a:rPr lang="sr-Latn-CS" sz="2800" dirty="0"/>
              <a:t>.</a:t>
            </a:r>
          </a:p>
          <a:p>
            <a:pPr algn="just" eaLnBrk="1" hangingPunct="1"/>
            <a:r>
              <a:rPr lang="sr-Latn-CS" sz="2800" dirty="0"/>
              <a:t>Svi zglobovi se mogu podeliti na nepokretne, polupokretne i pokretne zglobove.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OCENJIVANJE POLOŽAJA TELA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sr-Latn-CS" sz="3600" b="1" i="1" dirty="0">
                <a:latin typeface="Calibri" pitchFamily="34" charset="0"/>
              </a:rPr>
              <a:t>d) Subjektivne metode</a:t>
            </a:r>
            <a:endParaRPr lang="sr-Latn-CS" b="1" i="1" dirty="0">
              <a:latin typeface="Calibri" pitchFamily="34" charset="0"/>
            </a:endParaRP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endParaRPr lang="sr-Latn-CS" sz="1400" b="1" dirty="0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Borgova skala (subjektivna procena statičkog napora ili subjektivna ocena zamorenosti pri dinamičkom radu, sastoji se od 15 ocena).</a:t>
            </a: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Metoda koja koristi kodove u mišićima i subjektivne ocene o njima i koji se prikazuju na mapi tela podeljenog u segmente.</a:t>
            </a:r>
          </a:p>
          <a:p>
            <a:pPr algn="just" eaLnBrk="1" hangingPunct="1">
              <a:spcBef>
                <a:spcPts val="600"/>
              </a:spcBef>
            </a:pPr>
            <a:r>
              <a:rPr lang="sr-Latn-CS" sz="2800" dirty="0">
                <a:latin typeface="Calibri" pitchFamily="34" charset="0"/>
              </a:rPr>
              <a:t>Nordijski upitnik (NMQ) o mišićno-skeletnim problemima.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053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229600" cy="666750"/>
          </a:xfrm>
        </p:spPr>
        <p:txBody>
          <a:bodyPr/>
          <a:lstStyle/>
          <a:p>
            <a:pPr algn="ctr"/>
            <a:r>
              <a:rPr lang="en-US" sz="6000" b="1" dirty="0"/>
              <a:t>HVALA NA PA</a:t>
            </a:r>
            <a:r>
              <a:rPr lang="sr-Latn-CS" sz="6000" b="1" dirty="0"/>
              <a:t>ŽNJI !!!</a:t>
            </a:r>
            <a:endParaRPr lang="en-US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7620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95800"/>
          </a:xfrm>
        </p:spPr>
        <p:txBody>
          <a:bodyPr/>
          <a:lstStyle/>
          <a:p>
            <a:pPr algn="just" eaLnBrk="1" hangingPunct="1"/>
            <a:r>
              <a:rPr lang="sr-Latn-CS" sz="2800" b="1" dirty="0"/>
              <a:t>Pokretni zglobovi </a:t>
            </a:r>
            <a:r>
              <a:rPr lang="sr-Latn-CS" sz="2800" dirty="0"/>
              <a:t>(</a:t>
            </a:r>
            <a:r>
              <a:rPr lang="sr-Latn-CS" sz="2800" i="1" dirty="0"/>
              <a:t>diarthroses s. articulationes synoviales</a:t>
            </a:r>
            <a:r>
              <a:rPr lang="sr-Latn-CS" sz="2800" dirty="0"/>
              <a:t>) predstavljaju centre pokreta u aparatu za kretanje. Oni obuhvataju najmanje dva koštana kraja uglavnom dugih kostiju, a njihova uloga je ublažavanje udara i smanjenje trenja koje je u zglobovima pri kretanju neminovno. </a:t>
            </a:r>
          </a:p>
          <a:p>
            <a:pPr algn="just" eaLnBrk="1" hangingPunct="1"/>
            <a:r>
              <a:rPr lang="sr-Latn-CS" sz="2800" dirty="0"/>
              <a:t>Kost i zglob formiraju sistem poluge, sa koskom kao polugom i zglobom kao osloncem. </a:t>
            </a:r>
          </a:p>
          <a:p>
            <a:pPr algn="just" eaLnBrk="1" hangingPunct="1"/>
            <a:r>
              <a:rPr lang="sr-Latn-CS" sz="2800" dirty="0"/>
              <a:t>Postoji sedam</a:t>
            </a:r>
            <a:r>
              <a:rPr lang="sr-Latn-CS" sz="2800" b="1" dirty="0"/>
              <a:t> tipova pokreta </a:t>
            </a:r>
            <a:r>
              <a:rPr lang="sr-Latn-CS" sz="2800" dirty="0"/>
              <a:t>tela koja se mogu desiti u zglobu: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sr-Latn-CS" sz="4400" b="1" dirty="0"/>
              <a:t>Tipovi pokreta u zglobu</a:t>
            </a:r>
            <a:endParaRPr lang="en-US" sz="4400" b="1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181600"/>
          </a:xfrm>
        </p:spPr>
        <p:txBody>
          <a:bodyPr/>
          <a:lstStyle/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Fleksija </a:t>
            </a:r>
            <a:r>
              <a:rPr lang="sr-Latn-CS" sz="2400" dirty="0"/>
              <a:t>(savijanje, smanjenje ugla između delova tela, kao što je, na primer, savijanje lakta)</a:t>
            </a:r>
            <a:endParaRPr lang="en-US" sz="2400" dirty="0"/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Ekstenzija</a:t>
            </a:r>
            <a:r>
              <a:rPr lang="sr-Latn-CS" sz="2400" dirty="0"/>
              <a:t> (opružanje, ispravljanje, povećanje ugla između delova tela, kao što je, na primer, ispravljanje noge u kolenu)</a:t>
            </a:r>
            <a:endParaRPr lang="en-US" sz="2400" dirty="0"/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Abdukcija</a:t>
            </a:r>
            <a:r>
              <a:rPr lang="sr-Latn-CS" sz="2400" dirty="0"/>
              <a:t> (odvođenje, pokretanje dela tela od središne linije tela ili od dela tela za koji je vezan, kao što je podizanje ruku nagore)</a:t>
            </a:r>
            <a:endParaRPr lang="en-US" sz="2400" dirty="0"/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Adukcija</a:t>
            </a:r>
            <a:r>
              <a:rPr lang="sr-Latn-CS" sz="2400" dirty="0"/>
              <a:t> (privođenje, pokretanje dela tela prema središnjoj liniji tela ili delu tela za koji je vezan, kao što je spuštanje ruku uz telo)</a:t>
            </a:r>
            <a:endParaRPr lang="en-US" sz="2400" dirty="0"/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Rotacija</a:t>
            </a:r>
            <a:r>
              <a:rPr lang="sr-Latn-CS" sz="2400" dirty="0"/>
              <a:t> (pomeranje dela tela u kružni pokret oko zgloba, kao što je kruženje ruke u ramenom zglobu)</a:t>
            </a:r>
            <a:endParaRPr lang="en-US" sz="2400" dirty="0"/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Pronacija </a:t>
            </a:r>
            <a:r>
              <a:rPr lang="sr-Latn-CS" sz="2400" dirty="0"/>
              <a:t>(okretanje podlaktice tako da dlan bude okrenut na dole)</a:t>
            </a:r>
          </a:p>
          <a:p>
            <a:pPr marL="342900" indent="-342900" algn="just" eaLnBrk="1" hangingPunct="1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sr-Latn-CS" sz="2400" b="1" dirty="0"/>
              <a:t>Supinacija </a:t>
            </a:r>
            <a:r>
              <a:rPr lang="sr-Latn-CS" sz="2400" dirty="0"/>
              <a:t>(okretanje podlaktice tako da dlan bude na gore)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10600" cy="7620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648200"/>
          </a:xfrm>
        </p:spPr>
        <p:txBody>
          <a:bodyPr>
            <a:normAutofit/>
          </a:bodyPr>
          <a:lstStyle/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b="1" dirty="0"/>
              <a:t>Burza</a:t>
            </a:r>
            <a:r>
              <a:rPr lang="sr-Latn-CS" sz="2800" dirty="0"/>
              <a:t> je jastuče koje služi kao tampon između kostiju tako da se kosti ne taru jedna o drugu, što sprečava osećaj bola. </a:t>
            </a:r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b="1" dirty="0"/>
              <a:t>Ligamenti</a:t>
            </a:r>
            <a:r>
              <a:rPr lang="sr-Latn-CS" sz="2800" dirty="0"/>
              <a:t> doprinose stabilizaciji kosti oko zgloba.</a:t>
            </a:r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dirty="0"/>
              <a:t>Kosti moraju biti povezane sa okolnim tkivom, što se postiže uz pomoć </a:t>
            </a:r>
            <a:r>
              <a:rPr lang="sr-Latn-CS" sz="2800" b="1" dirty="0"/>
              <a:t>mišića</a:t>
            </a:r>
            <a:r>
              <a:rPr lang="sr-Latn-CS" sz="2800" dirty="0"/>
              <a:t>.</a:t>
            </a:r>
          </a:p>
          <a:p>
            <a:pPr algn="just" eaLnBrk="1" hangingPunct="1">
              <a:buSzPct val="120000"/>
              <a:buFont typeface="Arial" charset="0"/>
              <a:buChar char="•"/>
            </a:pPr>
            <a:r>
              <a:rPr lang="sr-Latn-CS" sz="2800" dirty="0"/>
              <a:t>Osnovna funkcionalna odlika mišićnog tkiva je njegova razdražljivost, koja se najčešće ispoljava grčenjem, skraćivanjem mišićnih vlakana koje nastaje pod dejstvom spoljašnjih ili unutrašnjih draž</a:t>
            </a:r>
            <a:r>
              <a:rPr lang="en-US" sz="2800" dirty="0" err="1"/>
              <a:t>i</a:t>
            </a:r>
            <a:r>
              <a:rPr lang="sr-Latn-CS" sz="2800" dirty="0"/>
              <a:t>.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SzPct val="120000"/>
              <a:buFont typeface="Arial" charset="0"/>
              <a:buChar char="•"/>
            </a:pPr>
            <a:r>
              <a:rPr lang="sr-Latn-CS" sz="2800" dirty="0"/>
              <a:t>Sama kontrakcija skeletnog mišića javlja se kao odgovor na nervne impulse koji dolaze u mišić preko specijalnih nervnih ćelija</a:t>
            </a:r>
            <a:r>
              <a:rPr lang="en-US" sz="2800" dirty="0"/>
              <a:t> </a:t>
            </a:r>
            <a:r>
              <a:rPr lang="sr-Latn-CS" sz="2800" dirty="0"/>
              <a:t>- </a:t>
            </a:r>
            <a:r>
              <a:rPr lang="sr-Latn-CS" sz="2800" b="1" dirty="0"/>
              <a:t>motoneurona</a:t>
            </a:r>
            <a:r>
              <a:rPr lang="sr-Latn-CS" sz="2800" dirty="0"/>
              <a:t>.</a:t>
            </a:r>
          </a:p>
          <a:p>
            <a:pPr algn="just" eaLnBrk="1" hangingPunct="1">
              <a:lnSpc>
                <a:spcPct val="90000"/>
              </a:lnSpc>
              <a:buSzPct val="120000"/>
              <a:buFont typeface="Arial" charset="0"/>
              <a:buChar char="•"/>
            </a:pPr>
            <a:r>
              <a:rPr lang="sr-Latn-CS" sz="2800" dirty="0"/>
              <a:t>Mišići zajedno sa nervima koji ih inervišu čine nervno-mišićni aparat čoveka.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  <a:buSzPct val="120000"/>
              <a:buFont typeface="Arial" charset="0"/>
              <a:buChar char="•"/>
            </a:pPr>
            <a:r>
              <a:rPr lang="pl-PL" sz="2800" dirty="0"/>
              <a:t>Kao rezultat kontrakcije mišića javlja se određeni </a:t>
            </a:r>
            <a:r>
              <a:rPr lang="pl-PL" sz="2800" b="1" dirty="0"/>
              <a:t>napon</a:t>
            </a:r>
            <a:r>
              <a:rPr lang="pl-PL" sz="2800" dirty="0"/>
              <a:t>, što je jedna od osnovnih fizioloških karakteristika mišića.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  <a:buSzPct val="120000"/>
              <a:buFont typeface="Arial" charset="0"/>
              <a:buChar char="•"/>
            </a:pPr>
            <a:r>
              <a:rPr lang="pl-PL" sz="2800" dirty="0"/>
              <a:t>Sam napon, sila, razvija se različito pri mišićnoj kontrakciji. Ako je spoljašnji teret manji od napona mišića koji se kontrahuje onda se mišić skraćuje i izaziva kretanje. Ovo je tzv. </a:t>
            </a:r>
            <a:r>
              <a:rPr lang="pl-PL" sz="2800" b="1" dirty="0"/>
              <a:t>koncentrični</a:t>
            </a:r>
            <a:r>
              <a:rPr lang="pl-PL" sz="2800" dirty="0"/>
              <a:t> tip kontrakcije (ili </a:t>
            </a:r>
            <a:r>
              <a:rPr lang="pl-PL" sz="2800" b="1" dirty="0"/>
              <a:t>izotonična kontrakcija</a:t>
            </a:r>
            <a:r>
              <a:rPr lang="pl-PL" sz="2800" dirty="0"/>
              <a:t>). </a:t>
            </a:r>
          </a:p>
          <a:p>
            <a:pPr eaLnBrk="1" hangingPunct="1">
              <a:lnSpc>
                <a:spcPct val="90000"/>
              </a:lnSpc>
              <a:buSzPct val="120000"/>
              <a:buFont typeface="Arial" charset="0"/>
              <a:buChar char="•"/>
            </a:pPr>
            <a:endParaRPr lang="sr-Latn-C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990600"/>
          </a:xfrm>
        </p:spPr>
        <p:txBody>
          <a:bodyPr/>
          <a:lstStyle/>
          <a:p>
            <a:pPr algn="r" eaLnBrk="1" hangingPunct="1"/>
            <a:r>
              <a:rPr lang="sr-Latn-CS" sz="3200" b="1"/>
              <a:t>Lokomotorni-mišićnoskeletni sistem</a:t>
            </a:r>
            <a:endParaRPr lang="en-US" sz="320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3962400"/>
          </a:xfrm>
        </p:spPr>
        <p:txBody>
          <a:bodyPr/>
          <a:lstStyle/>
          <a:p>
            <a:pPr algn="just" eaLnBrk="1" hangingPunct="1"/>
            <a:r>
              <a:rPr lang="pl-PL" sz="2800" dirty="0"/>
              <a:t>Ako je spoljašnji teret veći od napona koji razvija mišić za vreme kontrakcije onda se taj mišić izdužuje, rasteže i to je </a:t>
            </a:r>
            <a:r>
              <a:rPr lang="pl-PL" sz="2800" b="1" dirty="0"/>
              <a:t>ekscentrični</a:t>
            </a:r>
            <a:r>
              <a:rPr lang="pl-PL" sz="2800" dirty="0"/>
              <a:t> tip kontrakcije. </a:t>
            </a:r>
          </a:p>
          <a:p>
            <a:pPr algn="just" eaLnBrk="1" hangingPunct="1"/>
            <a:r>
              <a:rPr lang="pl-PL" sz="2800" dirty="0"/>
              <a:t>Oba ova tipa kontrakcije, kod kojih mišić menja svoju dužinu spadaju u </a:t>
            </a:r>
            <a:r>
              <a:rPr lang="pl-PL" sz="2800" b="1" dirty="0"/>
              <a:t>dinamičke </a:t>
            </a:r>
            <a:r>
              <a:rPr lang="pl-PL" sz="2800" dirty="0"/>
              <a:t>forme kontrakcije. </a:t>
            </a:r>
          </a:p>
          <a:p>
            <a:pPr algn="just" eaLnBrk="1" hangingPunct="1"/>
            <a:r>
              <a:rPr lang="pl-PL" sz="2800" dirty="0"/>
              <a:t>Mišićna kontrakcija pri kojoj mišić razvija napon, ali ne menja dužinu naziva se </a:t>
            </a:r>
            <a:r>
              <a:rPr lang="pl-PL" sz="2800" b="1" dirty="0"/>
              <a:t>izometrijska kontrakcija </a:t>
            </a:r>
            <a:r>
              <a:rPr lang="pl-PL" sz="2800" dirty="0"/>
              <a:t>i ona predstavlja </a:t>
            </a:r>
            <a:r>
              <a:rPr lang="pl-PL" sz="2800" b="1" dirty="0"/>
              <a:t>statičku </a:t>
            </a:r>
            <a:r>
              <a:rPr lang="pl-PL" sz="2800" dirty="0"/>
              <a:t>formu mišićne kontrakcije. </a:t>
            </a:r>
            <a:endParaRPr lang="en-US" sz="280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0">
      <a:dk1>
        <a:sysClr val="windowText" lastClr="000000"/>
      </a:dk1>
      <a:lt1>
        <a:sysClr val="window" lastClr="FFFFFF"/>
      </a:lt1>
      <a:dk2>
        <a:srgbClr val="4F271C"/>
      </a:dk2>
      <a:lt2>
        <a:srgbClr val="FEF0CD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3055</Words>
  <Application>Microsoft Office PowerPoint</Application>
  <PresentationFormat>On-screen Show (4:3)</PresentationFormat>
  <Paragraphs>229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Wingdings 2</vt:lpstr>
      <vt:lpstr>Flow</vt:lpstr>
      <vt:lpstr>CDraw5</vt:lpstr>
      <vt:lpstr>Equation.DSMT4</vt:lpstr>
      <vt:lpstr>BIOMEHANIKA</vt:lpstr>
      <vt:lpstr>BIOMEHANIKA</vt:lpstr>
      <vt:lpstr>LOKOMOTORNI APARAT</vt:lpstr>
      <vt:lpstr>Lokomotorni-mišićnoskeletni sistem</vt:lpstr>
      <vt:lpstr>Lokomotorni-mišićnoskeletni sistem</vt:lpstr>
      <vt:lpstr>Tipovi pokreta u zglobu</vt:lpstr>
      <vt:lpstr>Lokomotorni-mišićnoskeletni sistem</vt:lpstr>
      <vt:lpstr>Lokomotorni-mišićnoskeletni sistem</vt:lpstr>
      <vt:lpstr>Lokomotorni-mišićnoskeletni sistem</vt:lpstr>
      <vt:lpstr>Lokomotorni-mišićnoskeletni sistem</vt:lpstr>
      <vt:lpstr>Lokomotorni-mišićnoskeletni sistem</vt:lpstr>
      <vt:lpstr>Lokomotorni-mišićnoskeletni sistem</vt:lpstr>
      <vt:lpstr>Lokomotorni-mišićnoskeletni sistem</vt:lpstr>
      <vt:lpstr>Lokomotorni-mišićnoskeletni sistem</vt:lpstr>
      <vt:lpstr>Neutralni i nefiziološki položaji delova tela</vt:lpstr>
      <vt:lpstr>Neutralni i nefiziološki položaji  delova tela</vt:lpstr>
      <vt:lpstr>Neutralni i nefiziološki položaji delova tela</vt:lpstr>
      <vt:lpstr>Neutralni i nefiziološki položaji  delova tela</vt:lpstr>
      <vt:lpstr>ZONE DOHVATA</vt:lpstr>
      <vt:lpstr>PowerPoint Presentation</vt:lpstr>
      <vt:lpstr>Osnovni biomehanički principi</vt:lpstr>
      <vt:lpstr>Osnovni biomehanički principi</vt:lpstr>
      <vt:lpstr>Biomehanički modeli</vt:lpstr>
      <vt:lpstr>Biomehanički model šaka - ručni zglob</vt:lpstr>
      <vt:lpstr>Biomehanički model šaka - ručni zglob</vt:lpstr>
      <vt:lpstr>Biomehanički model šaka-ručni zglob</vt:lpstr>
      <vt:lpstr>Biomehanički model šaka-ručni zglob</vt:lpstr>
      <vt:lpstr>Biomehanički model šaka-ručni zglob</vt:lpstr>
      <vt:lpstr>Biomehanički model šaka-ručni zglob</vt:lpstr>
      <vt:lpstr>Od čega zavisi potrebna sila pri radu?</vt:lpstr>
      <vt:lpstr>Položaj tela i sila</vt:lpstr>
      <vt:lpstr>Položaj tela i sila</vt:lpstr>
      <vt:lpstr>Položaj tela i sila</vt:lpstr>
      <vt:lpstr>OCENJIVANJE POLOŽAJA TELA</vt:lpstr>
      <vt:lpstr>OCENJIVANJE POLOŽAJA TELA</vt:lpstr>
      <vt:lpstr>OWAS metoda</vt:lpstr>
      <vt:lpstr>OWAS metoda</vt:lpstr>
      <vt:lpstr>OCENJIVANJE POLOŽAJA TELA</vt:lpstr>
      <vt:lpstr>OCENJIVANJE POLOŽAJA TELA</vt:lpstr>
      <vt:lpstr>OCENJIVANJE POLOŽAJA TELA</vt:lpstr>
      <vt:lpstr>HVALA NA PAŽNJI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ЕРГОНОМСКО ПРОЈЕКТОВАЊЕ</dc:title>
  <dc:creator>user</dc:creator>
  <cp:lastModifiedBy>Bojan Bijelic</cp:lastModifiedBy>
  <cp:revision>171</cp:revision>
  <dcterms:created xsi:type="dcterms:W3CDTF">2009-02-19T14:01:54Z</dcterms:created>
  <dcterms:modified xsi:type="dcterms:W3CDTF">2022-11-29T11:14:13Z</dcterms:modified>
</cp:coreProperties>
</file>